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75" r:id="rId4"/>
    <p:sldId id="259" r:id="rId5"/>
    <p:sldId id="262" r:id="rId6"/>
    <p:sldId id="264" r:id="rId7"/>
    <p:sldId id="277" r:id="rId8"/>
    <p:sldId id="260" r:id="rId9"/>
    <p:sldId id="267" r:id="rId10"/>
    <p:sldId id="269" r:id="rId11"/>
    <p:sldId id="261" r:id="rId12"/>
    <p:sldId id="270" r:id="rId13"/>
    <p:sldId id="271" r:id="rId14"/>
    <p:sldId id="274" r:id="rId15"/>
    <p:sldId id="272" r:id="rId16"/>
    <p:sldId id="273"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28183FF2-F95E-48C9-B835-8D8C59F9375F}" type="datetimeFigureOut">
              <a:rPr lang="ru-RU" smtClean="0"/>
              <a:pPr/>
              <a:t>08.10.2015</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2E3BE8E8-3E6B-4808-8AC5-F71D9745FF1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8183FF2-F95E-48C9-B835-8D8C59F9375F}" type="datetimeFigureOut">
              <a:rPr lang="ru-RU" smtClean="0"/>
              <a:pPr/>
              <a:t>08.10.2015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E3BE8E8-3E6B-4808-8AC5-F71D9745FF1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8183FF2-F95E-48C9-B835-8D8C59F9375F}" type="datetimeFigureOut">
              <a:rPr lang="ru-RU" smtClean="0"/>
              <a:pPr/>
              <a:t>08.10.2015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E3BE8E8-3E6B-4808-8AC5-F71D9745FF1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8183FF2-F95E-48C9-B835-8D8C59F9375F}" type="datetimeFigureOut">
              <a:rPr lang="ru-RU" smtClean="0"/>
              <a:pPr/>
              <a:t>08.10.2015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E3BE8E8-3E6B-4808-8AC5-F71D9745FF1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28183FF2-F95E-48C9-B835-8D8C59F9375F}" type="datetimeFigureOut">
              <a:rPr lang="ru-RU" smtClean="0"/>
              <a:pPr/>
              <a:t>08.10.2015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E3BE8E8-3E6B-4808-8AC5-F71D9745FF1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8183FF2-F95E-48C9-B835-8D8C59F9375F}" type="datetimeFigureOut">
              <a:rPr lang="ru-RU" smtClean="0"/>
              <a:pPr/>
              <a:t>08.10.2015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E3BE8E8-3E6B-4808-8AC5-F71D9745FF1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8183FF2-F95E-48C9-B835-8D8C59F9375F}" type="datetimeFigureOut">
              <a:rPr lang="ru-RU" smtClean="0"/>
              <a:pPr/>
              <a:t>08.10.2015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E3BE8E8-3E6B-4808-8AC5-F71D9745FF1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28183FF2-F95E-48C9-B835-8D8C59F9375F}" type="datetimeFigureOut">
              <a:rPr lang="ru-RU" smtClean="0"/>
              <a:pPr/>
              <a:t>08.10.2015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E3BE8E8-3E6B-4808-8AC5-F71D9745FF1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28183FF2-F95E-48C9-B835-8D8C59F9375F}" type="datetimeFigureOut">
              <a:rPr lang="ru-RU" smtClean="0"/>
              <a:pPr/>
              <a:t>08.10.2015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2E3BE8E8-3E6B-4808-8AC5-F71D9745FF1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8183FF2-F95E-48C9-B835-8D8C59F9375F}" type="datetimeFigureOut">
              <a:rPr lang="ru-RU" smtClean="0"/>
              <a:pPr/>
              <a:t>08.10.2015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E3BE8E8-3E6B-4808-8AC5-F71D9745FF1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28183FF2-F95E-48C9-B835-8D8C59F9375F}" type="datetimeFigureOut">
              <a:rPr lang="ru-RU" smtClean="0"/>
              <a:pPr/>
              <a:t>08.10.2015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E3BE8E8-3E6B-4808-8AC5-F71D9745FF1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8183FF2-F95E-48C9-B835-8D8C59F9375F}" type="datetimeFigureOut">
              <a:rPr lang="ru-RU" smtClean="0"/>
              <a:pPr/>
              <a:t>08.10.2015</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E3BE8E8-3E6B-4808-8AC5-F71D9745FF1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00958" y="4643446"/>
            <a:ext cx="1428760" cy="2000264"/>
          </a:xfrm>
        </p:spPr>
        <p:txBody>
          <a:bodyPr/>
          <a:lstStyle/>
          <a:p>
            <a:endParaRPr lang="ru-RU" dirty="0"/>
          </a:p>
        </p:txBody>
      </p:sp>
      <p:sp>
        <p:nvSpPr>
          <p:cNvPr id="3" name="Подзаголовок 2"/>
          <p:cNvSpPr>
            <a:spLocks noGrp="1"/>
          </p:cNvSpPr>
          <p:nvPr>
            <p:ph type="subTitle" idx="1"/>
          </p:nvPr>
        </p:nvSpPr>
        <p:spPr>
          <a:xfrm>
            <a:off x="1428728" y="428604"/>
            <a:ext cx="7406640" cy="6143668"/>
          </a:xfrm>
        </p:spPr>
        <p:txBody>
          <a:bodyPr/>
          <a:lstStyle/>
          <a:p>
            <a:endParaRPr lang="ru-RU" dirty="0"/>
          </a:p>
        </p:txBody>
      </p:sp>
      <p:pic>
        <p:nvPicPr>
          <p:cNvPr id="1026" name="Picture 2" descr="G:\фйликеры\imgres.jpg"/>
          <p:cNvPicPr>
            <a:picLocks noChangeAspect="1" noChangeArrowheads="1"/>
          </p:cNvPicPr>
          <p:nvPr/>
        </p:nvPicPr>
        <p:blipFill>
          <a:blip r:embed="rId2"/>
          <a:srcRect/>
          <a:stretch>
            <a:fillRect/>
          </a:stretch>
        </p:blipFill>
        <p:spPr bwMode="auto">
          <a:xfrm>
            <a:off x="1571604" y="428604"/>
            <a:ext cx="7215238" cy="614366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5654692"/>
          </a:xfrm>
        </p:spPr>
        <p:txBody>
          <a:bodyPr>
            <a:normAutofit fontScale="90000"/>
          </a:bodyPr>
          <a:lstStyle/>
          <a:p>
            <a:r>
              <a:rPr lang="ru-RU" b="1" dirty="0" smtClean="0"/>
              <a:t>Рекомендовано пешеходам обозначить себя </a:t>
            </a:r>
            <a:r>
              <a:rPr lang="ru-RU" b="1" dirty="0" err="1" smtClean="0"/>
              <a:t>световозвращающими</a:t>
            </a:r>
            <a:r>
              <a:rPr lang="ru-RU" b="1" dirty="0" smtClean="0"/>
              <a:t> элементами на левой и правой руках, подвесить по одному </a:t>
            </a:r>
            <a:r>
              <a:rPr lang="ru-RU" b="1" dirty="0" err="1" smtClean="0"/>
              <a:t>фликеру</a:t>
            </a:r>
            <a:r>
              <a:rPr lang="ru-RU" b="1" dirty="0" smtClean="0"/>
              <a:t> на ремень и сзади на рюкзак. Таким образом, самый оптимальный вариант, когда на пешеходе находится 4 </a:t>
            </a:r>
            <a:r>
              <a:rPr lang="ru-RU" b="1" dirty="0" err="1" smtClean="0"/>
              <a:t>фликера</a:t>
            </a:r>
            <a:r>
              <a:rPr lang="ru-RU" b="1" dirty="0" smtClean="0"/>
              <a:t>. </a:t>
            </a:r>
            <a:r>
              <a:rPr lang="ru-RU" dirty="0" smtClean="0"/>
              <a:t/>
            </a:r>
            <a:br>
              <a:rPr lang="ru-RU" dirty="0" smtClean="0"/>
            </a:br>
            <a:endParaRPr lang="ru-RU" dirty="0"/>
          </a:p>
        </p:txBody>
      </p:sp>
      <p:sp>
        <p:nvSpPr>
          <p:cNvPr id="3" name="Содержимое 2"/>
          <p:cNvSpPr>
            <a:spLocks noGrp="1"/>
          </p:cNvSpPr>
          <p:nvPr>
            <p:ph idx="1"/>
          </p:nvPr>
        </p:nvSpPr>
        <p:spPr>
          <a:xfrm flipH="1">
            <a:off x="8933688" y="5929330"/>
            <a:ext cx="210312" cy="319070"/>
          </a:xfrm>
        </p:spPr>
        <p:txBody>
          <a:bodyPr>
            <a:normAutofit fontScale="55000" lnSpcReduction="20000"/>
          </a:bodyPr>
          <a:lstStyle/>
          <a:p>
            <a:endParaRPr lang="ru-RU" dirty="0" smtClean="0"/>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1670" y="357166"/>
            <a:ext cx="5643602" cy="1214446"/>
          </a:xfrm>
        </p:spPr>
        <p:txBody>
          <a:bodyPr>
            <a:normAutofit fontScale="90000"/>
          </a:bodyPr>
          <a:lstStyle/>
          <a:p>
            <a:r>
              <a:rPr lang="ru-RU" b="1" dirty="0" smtClean="0"/>
              <a:t>Чем больше </a:t>
            </a:r>
            <a:r>
              <a:rPr lang="ru-RU" b="1" dirty="0" err="1" smtClean="0"/>
              <a:t>фликеров</a:t>
            </a:r>
            <a:r>
              <a:rPr lang="ru-RU" b="1" dirty="0" smtClean="0"/>
              <a:t>, тем лучше!</a:t>
            </a:r>
            <a:r>
              <a:rPr lang="ru-RU" dirty="0" smtClean="0"/>
              <a:t/>
            </a:r>
            <a:br>
              <a:rPr lang="ru-RU" dirty="0" smtClean="0"/>
            </a:br>
            <a:endParaRPr lang="ru-RU" dirty="0"/>
          </a:p>
        </p:txBody>
      </p:sp>
      <p:pic>
        <p:nvPicPr>
          <p:cNvPr id="4" name="Содержимое 3"/>
          <p:cNvPicPr>
            <a:picLocks noGrp="1"/>
          </p:cNvPicPr>
          <p:nvPr>
            <p:ph idx="1"/>
          </p:nvPr>
        </p:nvPicPr>
        <p:blipFill>
          <a:blip r:embed="rId2"/>
          <a:srcRect/>
          <a:stretch>
            <a:fillRect/>
          </a:stretch>
        </p:blipFill>
        <p:spPr bwMode="auto">
          <a:xfrm>
            <a:off x="1785918" y="1214422"/>
            <a:ext cx="6286544" cy="521497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4940312"/>
          </a:xfrm>
        </p:spPr>
        <p:txBody>
          <a:bodyPr>
            <a:normAutofit/>
          </a:bodyPr>
          <a:lstStyle/>
          <a:p>
            <a:r>
              <a:rPr lang="ru-RU" b="1" dirty="0" smtClean="0"/>
              <a:t>Какие </a:t>
            </a:r>
            <a:r>
              <a:rPr lang="ru-RU" b="1" dirty="0" err="1" smtClean="0"/>
              <a:t>фликеры</a:t>
            </a:r>
            <a:r>
              <a:rPr lang="ru-RU" b="1" dirty="0" smtClean="0"/>
              <a:t> самые лучшие? </a:t>
            </a:r>
            <a:r>
              <a:rPr lang="ru-RU" dirty="0" smtClean="0"/>
              <a:t/>
            </a:r>
            <a:br>
              <a:rPr lang="ru-RU" dirty="0" smtClean="0"/>
            </a:br>
            <a:endParaRPr lang="ru-RU" dirty="0"/>
          </a:p>
        </p:txBody>
      </p:sp>
      <p:sp>
        <p:nvSpPr>
          <p:cNvPr id="3" name="Содержимое 2"/>
          <p:cNvSpPr>
            <a:spLocks noGrp="1"/>
          </p:cNvSpPr>
          <p:nvPr>
            <p:ph idx="1"/>
          </p:nvPr>
        </p:nvSpPr>
        <p:spPr>
          <a:xfrm flipH="1">
            <a:off x="8933688" y="5643578"/>
            <a:ext cx="210312" cy="604822"/>
          </a:xfrm>
        </p:spPr>
        <p:txBody>
          <a:bodyPr/>
          <a:lstStyle/>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5440378"/>
          </a:xfrm>
        </p:spPr>
        <p:txBody>
          <a:bodyPr>
            <a:normAutofit/>
          </a:bodyPr>
          <a:lstStyle/>
          <a:p>
            <a:r>
              <a:rPr lang="ru-RU" b="1" dirty="0" err="1" smtClean="0"/>
              <a:t>Фликеры</a:t>
            </a:r>
            <a:r>
              <a:rPr lang="ru-RU" b="1" dirty="0" smtClean="0"/>
              <a:t> белого и лимонного цветов. Именно они имеют оптимальную </a:t>
            </a:r>
            <a:r>
              <a:rPr lang="ru-RU" b="1" dirty="0" err="1" smtClean="0"/>
              <a:t>световозвращаемость</a:t>
            </a:r>
            <a:r>
              <a:rPr lang="ru-RU" b="1" dirty="0" smtClean="0"/>
              <a:t> для того, чтобы пешеход был заметен в темное время суток. </a:t>
            </a:r>
            <a:r>
              <a:rPr lang="ru-RU" dirty="0" smtClean="0"/>
              <a:t/>
            </a:r>
            <a:br>
              <a:rPr lang="ru-RU" dirty="0" smtClean="0"/>
            </a:br>
            <a:endParaRPr lang="ru-RU" dirty="0"/>
          </a:p>
        </p:txBody>
      </p:sp>
      <p:sp>
        <p:nvSpPr>
          <p:cNvPr id="3" name="Содержимое 2"/>
          <p:cNvSpPr>
            <a:spLocks noGrp="1"/>
          </p:cNvSpPr>
          <p:nvPr>
            <p:ph idx="1"/>
          </p:nvPr>
        </p:nvSpPr>
        <p:spPr>
          <a:xfrm>
            <a:off x="8643966" y="4786322"/>
            <a:ext cx="289722" cy="1462078"/>
          </a:xfrm>
        </p:spPr>
        <p:txBody>
          <a:bodyPr/>
          <a:lstStyle/>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488" y="928670"/>
            <a:ext cx="5286412" cy="571504"/>
          </a:xfrm>
        </p:spPr>
        <p:txBody>
          <a:bodyPr>
            <a:normAutofit fontScale="90000"/>
          </a:bodyPr>
          <a:lstStyle/>
          <a:p>
            <a:endParaRPr lang="ru-RU" dirty="0"/>
          </a:p>
        </p:txBody>
      </p:sp>
      <p:pic>
        <p:nvPicPr>
          <p:cNvPr id="4" name="Содержимое 3"/>
          <p:cNvPicPr>
            <a:picLocks noGrp="1"/>
          </p:cNvPicPr>
          <p:nvPr>
            <p:ph idx="1"/>
          </p:nvPr>
        </p:nvPicPr>
        <p:blipFill>
          <a:blip r:embed="rId2"/>
          <a:srcRect/>
          <a:stretch>
            <a:fillRect/>
          </a:stretch>
        </p:blipFill>
        <p:spPr bwMode="auto">
          <a:xfrm>
            <a:off x="1500166" y="500043"/>
            <a:ext cx="7143800" cy="572901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5797568"/>
          </a:xfrm>
        </p:spPr>
        <p:txBody>
          <a:bodyPr>
            <a:normAutofit fontScale="90000"/>
          </a:bodyPr>
          <a:lstStyle/>
          <a:p>
            <a:r>
              <a:rPr lang="ru-RU" b="1" dirty="0" smtClean="0"/>
              <a:t>На первый взгляд </a:t>
            </a:r>
            <a:r>
              <a:rPr lang="ru-RU" b="1" dirty="0" err="1" smtClean="0"/>
              <a:t>фликер</a:t>
            </a:r>
            <a:r>
              <a:rPr lang="ru-RU" b="1" dirty="0" smtClean="0"/>
              <a:t> выглядит как игрушка. Но его использование, по мнению экспертов по безопасности дорожного движения, снижает детский травматизм на дороге в шесть с половиной раз!  </a:t>
            </a:r>
            <a:r>
              <a:rPr lang="ru-RU" dirty="0" smtClean="0"/>
              <a:t/>
            </a:r>
            <a:br>
              <a:rPr lang="ru-RU" dirty="0" smtClean="0"/>
            </a:br>
            <a:endParaRPr lang="ru-RU" dirty="0"/>
          </a:p>
        </p:txBody>
      </p:sp>
      <p:sp>
        <p:nvSpPr>
          <p:cNvPr id="3" name="Содержимое 2"/>
          <p:cNvSpPr>
            <a:spLocks noGrp="1"/>
          </p:cNvSpPr>
          <p:nvPr>
            <p:ph idx="1"/>
          </p:nvPr>
        </p:nvSpPr>
        <p:spPr>
          <a:xfrm flipH="1">
            <a:off x="8933688" y="6202680"/>
            <a:ext cx="210312" cy="45719"/>
          </a:xfrm>
        </p:spPr>
        <p:txBody>
          <a:bodyPr>
            <a:normAutofit fontScale="25000" lnSpcReduction="20000"/>
          </a:bodyPr>
          <a:lstStyle/>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a:srcRect/>
          <a:stretch>
            <a:fillRect/>
          </a:stretch>
        </p:blipFill>
        <p:spPr bwMode="auto">
          <a:xfrm>
            <a:off x="1285852" y="428604"/>
            <a:ext cx="7286675" cy="585791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a:srcRect t="17915" r="-80" b="17524"/>
          <a:stretch>
            <a:fillRect/>
          </a:stretch>
        </p:blipFill>
        <p:spPr bwMode="auto">
          <a:xfrm>
            <a:off x="928662" y="357166"/>
            <a:ext cx="8215338" cy="600079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5797886"/>
          </a:xfrm>
        </p:spPr>
        <p:txBody>
          <a:bodyPr>
            <a:normAutofit fontScale="90000"/>
          </a:bodyPr>
          <a:lstStyle/>
          <a:p>
            <a:r>
              <a:rPr lang="ru-RU" b="1" dirty="0" err="1" smtClean="0"/>
              <a:t>Фликеры</a:t>
            </a:r>
            <a:r>
              <a:rPr lang="ru-RU" b="1" dirty="0" smtClean="0"/>
              <a:t> – это </a:t>
            </a:r>
            <a:r>
              <a:rPr lang="ru-RU" b="1" dirty="0" err="1" smtClean="0"/>
              <a:t>световозвращающие</a:t>
            </a:r>
            <a:r>
              <a:rPr lang="ru-RU" b="1" dirty="0" smtClean="0"/>
              <a:t> элементы, которые отражаются в свете фар автомобиля и позволяют водителю увидеть пешехода (велосипедиста) в темное  время суток</a:t>
            </a:r>
            <a:r>
              <a:rPr lang="ru-RU" dirty="0" smtClean="0"/>
              <a:t/>
            </a:r>
            <a:br>
              <a:rPr lang="ru-RU" dirty="0" smtClean="0"/>
            </a:b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3042" y="642918"/>
            <a:ext cx="7290646" cy="774720"/>
          </a:xfrm>
        </p:spPr>
        <p:txBody>
          <a:bodyPr/>
          <a:lstStyle/>
          <a:p>
            <a:endParaRPr lang="ru-RU" dirty="0"/>
          </a:p>
        </p:txBody>
      </p:sp>
      <p:pic>
        <p:nvPicPr>
          <p:cNvPr id="4" name="Содержимое 3"/>
          <p:cNvPicPr>
            <a:picLocks noGrp="1"/>
          </p:cNvPicPr>
          <p:nvPr>
            <p:ph idx="1"/>
          </p:nvPr>
        </p:nvPicPr>
        <p:blipFill>
          <a:blip r:embed="rId2"/>
          <a:srcRect/>
          <a:stretch>
            <a:fillRect/>
          </a:stretch>
        </p:blipFill>
        <p:spPr bwMode="auto">
          <a:xfrm>
            <a:off x="1071538" y="357166"/>
            <a:ext cx="7786742" cy="607223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a:srcRect/>
          <a:stretch>
            <a:fillRect/>
          </a:stretch>
        </p:blipFill>
        <p:spPr bwMode="auto">
          <a:xfrm>
            <a:off x="1285852" y="0"/>
            <a:ext cx="7286676" cy="642939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0"/>
            <a:ext cx="7498080" cy="6643710"/>
          </a:xfrm>
        </p:spPr>
        <p:txBody>
          <a:bodyPr>
            <a:normAutofit fontScale="90000"/>
          </a:bodyPr>
          <a:lstStyle/>
          <a:p>
            <a:r>
              <a:rPr lang="ru-RU" b="1" dirty="0" err="1" smtClean="0"/>
              <a:t>Фликер</a:t>
            </a:r>
            <a:r>
              <a:rPr lang="ru-RU" b="1" dirty="0" smtClean="0"/>
              <a:t> на одежде на сегодняшний день реальный способ уберечь ребенка от травмы на неосвещенном участке дороги. Принцип действия его основан на том, что свет, попадая на ребристую поверхность из специального пластика, концентрируется и отражается в виде узкого пучка. </a:t>
            </a:r>
            <a:r>
              <a:rPr lang="ru-RU" dirty="0" smtClean="0"/>
              <a:t/>
            </a:r>
            <a:br>
              <a:rPr lang="ru-RU" dirty="0" smtClean="0"/>
            </a:br>
            <a:endParaRPr lang="ru-RU" dirty="0"/>
          </a:p>
        </p:txBody>
      </p:sp>
      <p:sp>
        <p:nvSpPr>
          <p:cNvPr id="4" name="Содержимое 3"/>
          <p:cNvSpPr>
            <a:spLocks noGrp="1"/>
          </p:cNvSpPr>
          <p:nvPr>
            <p:ph idx="1"/>
          </p:nvPr>
        </p:nvSpPr>
        <p:spPr>
          <a:xfrm>
            <a:off x="8887968" y="5857892"/>
            <a:ext cx="45719" cy="390508"/>
          </a:xfrm>
        </p:spPr>
        <p:txBody>
          <a:bodyPr>
            <a:normAutofit fontScale="70000" lnSpcReduction="20000"/>
          </a:bodyPr>
          <a:lstStyle/>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6369390"/>
          </a:xfrm>
        </p:spPr>
        <p:txBody>
          <a:bodyPr>
            <a:normAutofit fontScale="90000"/>
          </a:bodyPr>
          <a:lstStyle/>
          <a:p>
            <a:r>
              <a:rPr lang="ru-RU" b="1" dirty="0" smtClean="0"/>
              <a:t>Когда фары автомобиля «выхватывают» пусть даже маленький </a:t>
            </a:r>
            <a:r>
              <a:rPr lang="ru-RU" b="1" dirty="0" err="1" smtClean="0"/>
              <a:t>световозвращатель</a:t>
            </a:r>
            <a:r>
              <a:rPr lang="ru-RU" b="1" dirty="0" smtClean="0"/>
              <a:t>, водитель издалека видит яркую световую точку. Поэтому шансы, что пешеход или велосипедист будут замечены, увеличиваются во много раз.</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p:cNvPicPr>
            <a:picLocks noGrp="1"/>
          </p:cNvPicPr>
          <p:nvPr>
            <p:ph idx="1"/>
          </p:nvPr>
        </p:nvPicPr>
        <p:blipFill>
          <a:blip r:embed="rId2"/>
          <a:srcRect/>
          <a:stretch>
            <a:fillRect/>
          </a:stretch>
        </p:blipFill>
        <p:spPr bwMode="auto">
          <a:xfrm>
            <a:off x="1214414" y="571480"/>
            <a:ext cx="7572427" cy="500066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357166"/>
            <a:ext cx="7498080" cy="5297502"/>
          </a:xfrm>
        </p:spPr>
        <p:txBody>
          <a:bodyPr>
            <a:normAutofit/>
          </a:bodyPr>
          <a:lstStyle/>
          <a:p>
            <a:pPr algn="ctr"/>
            <a:r>
              <a:rPr lang="ru-RU" b="1" dirty="0" smtClean="0">
                <a:latin typeface="Times New Roman" pitchFamily="18" charset="0"/>
                <a:cs typeface="Times New Roman" pitchFamily="18" charset="0"/>
              </a:rPr>
              <a:t>Использование </a:t>
            </a:r>
            <a:r>
              <a:rPr lang="ru-RU" b="1" dirty="0" err="1" smtClean="0">
                <a:latin typeface="Times New Roman" pitchFamily="18" charset="0"/>
                <a:cs typeface="Times New Roman" pitchFamily="18" charset="0"/>
              </a:rPr>
              <a:t>световозвращателя</a:t>
            </a:r>
            <a:r>
              <a:rPr lang="ru-RU" b="1" dirty="0" smtClean="0">
                <a:latin typeface="Times New Roman" pitchFamily="18" charset="0"/>
                <a:cs typeface="Times New Roman" pitchFamily="18" charset="0"/>
              </a:rPr>
              <a:t> увеличивает видимость пешехода до </a:t>
            </a:r>
            <a:r>
              <a:rPr lang="ru-RU" b="1" dirty="0" smtClean="0">
                <a:latin typeface="Times New Roman" pitchFamily="18" charset="0"/>
                <a:cs typeface="Times New Roman" pitchFamily="18" charset="0"/>
              </a:rPr>
              <a:t>130-240</a:t>
            </a:r>
            <a:r>
              <a:rPr lang="ru-RU"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метров!</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8858280" y="6072206"/>
            <a:ext cx="75408" cy="176194"/>
          </a:xfrm>
        </p:spPr>
        <p:txBody>
          <a:bodyPr>
            <a:normAutofit fontScale="25000" lnSpcReduction="20000"/>
          </a:bodyPr>
          <a:lstStyle/>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60</TotalTime>
  <Words>212</Words>
  <Application>Microsoft Office PowerPoint</Application>
  <PresentationFormat>Экран (4:3)</PresentationFormat>
  <Paragraphs>9</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Солнцестояние</vt:lpstr>
      <vt:lpstr>Слайд 1</vt:lpstr>
      <vt:lpstr>Слайд 2</vt:lpstr>
      <vt:lpstr>Фликеры – это световозвращающие элементы, которые отражаются в свете фар автомобиля и позволяют водителю увидеть пешехода (велосипедиста) в темное  время суток </vt:lpstr>
      <vt:lpstr>Слайд 4</vt:lpstr>
      <vt:lpstr>Слайд 5</vt:lpstr>
      <vt:lpstr>Фликер на одежде на сегодняшний день реальный способ уберечь ребенка от травмы на неосвещенном участке дороги. Принцип действия его основан на том, что свет, попадая на ребристую поверхность из специального пластика, концентрируется и отражается в виде узкого пучка.  </vt:lpstr>
      <vt:lpstr>Когда фары автомобиля «выхватывают» пусть даже маленький световозвращатель, водитель издалека видит яркую световую точку. Поэтому шансы, что пешеход или велосипедист будут замечены, увеличиваются во много раз.</vt:lpstr>
      <vt:lpstr>Слайд 8</vt:lpstr>
      <vt:lpstr>Использование световозвращателя увеличивает видимость пешехода до 130-240 метров! </vt:lpstr>
      <vt:lpstr>Рекомендовано пешеходам обозначить себя световозвращающими элементами на левой и правой руках, подвесить по одному фликеру на ремень и сзади на рюкзак. Таким образом, самый оптимальный вариант, когда на пешеходе находится 4 фликера.  </vt:lpstr>
      <vt:lpstr>Чем больше фликеров, тем лучше! </vt:lpstr>
      <vt:lpstr>Какие фликеры самые лучшие?  </vt:lpstr>
      <vt:lpstr>Фликеры белого и лимонного цветов. Именно они имеют оптимальную световозвращаемость для того, чтобы пешеход был заметен в темное время суток.  </vt:lpstr>
      <vt:lpstr>Слайд 14</vt:lpstr>
      <vt:lpstr>На первый взгляд фликер выглядит как игрушка. Но его использование, по мнению экспертов по безопасности дорожного движения, снижает детский травматизм на дороге в шесть с половиной раз!   </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User1</dc:creator>
  <cp:lastModifiedBy>User1</cp:lastModifiedBy>
  <cp:revision>8</cp:revision>
  <dcterms:created xsi:type="dcterms:W3CDTF">2015-10-08T03:45:09Z</dcterms:created>
  <dcterms:modified xsi:type="dcterms:W3CDTF">2015-10-08T05:58:08Z</dcterms:modified>
</cp:coreProperties>
</file>