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8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938DD1-5FB3-42FE-8168-097B55275C13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AAAAA-2D75-4E0D-990B-7BC08440E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2E2B-23BA-449B-91CE-7B0398B5B7C1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C176F-7AB3-4809-8471-3D545A46B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B5E67-50D3-45E3-A776-FCF3F2ECC6B4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E1727-3B9C-4586-B81A-5E31ED502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56A62-BDCD-4719-B409-97A258694D9A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EF38-4D73-43B6-9781-D38E5C916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5EB0AA-2550-472F-9EC0-E657BAA7914B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2A93E-46C0-4D92-866F-91AFEB8EE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5E12-1E43-48F3-937F-1E2B204CAA0D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418E-057D-43EE-B3D0-657E58034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1869F3-27A1-4851-A932-907F18ADEDE8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4F9FE0-E18F-4F9A-9293-E302F8B42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9DC7-5978-41DB-9E36-500B9AAA8183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4B7B-0DB9-4FE9-9A06-B31480ECC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947BE3-7558-4E1B-B415-16C2620759EA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426075-ECF8-4283-9D30-A657C59F8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AD2CD7-E8E2-46F6-9577-D673ACF140DD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9CBF5B-19A8-478C-A920-056589B99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39196C-9540-449F-AD97-8EF928E513C8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D24388-6511-4C4D-B10E-5FD73E6F2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3E299B3-1801-4682-9E32-6350BFC8E996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230312CC-68D3-4BC0-A0F1-B5F3E417B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5" name="Рисунок 3" descr="2013-10-10 11.13.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142984"/>
            <a:ext cx="8215711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СЕМЬЯ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ШКОЛА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/>
          <a:lstStyle/>
          <a:p>
            <a:r>
              <a:rPr lang="ru-RU" smtClean="0"/>
              <a:t> 7.Активное включение в работу с семьей педагогов:  педагогов дополнительного образования, библиотекаря.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/>
          <a:lstStyle/>
          <a:p>
            <a:r>
              <a:rPr lang="ru-RU" smtClean="0"/>
              <a:t>8.Оказание помощи родителям в развитии у детей социального опыта коммуникативных навыков и умений, </a:t>
            </a:r>
            <a:r>
              <a:rPr lang="ru-RU" smtClean="0">
                <a:latin typeface="Arial" charset="0"/>
              </a:rPr>
              <a:t>в </a:t>
            </a:r>
            <a:r>
              <a:rPr lang="ru-RU" smtClean="0"/>
              <a:t>подготовке старшеклассников к семейной жизни.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/>
          <a:lstStyle/>
          <a:p>
            <a:r>
              <a:rPr lang="ru-RU" smtClean="0"/>
              <a:t>9.Оказание помощи родителям в формировании нравственного образа жизни семьи, в профилактике и диагностике наркомании, в предупреждении других негативных   проявлений   у   детей   и подростков.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10.	Обеспечение  </a:t>
            </a:r>
            <a:r>
              <a:rPr lang="ru-RU" dirty="0" err="1" smtClean="0"/>
              <a:t>диагностико</a:t>
            </a:r>
            <a:r>
              <a:rPr lang="ru-RU" dirty="0" smtClean="0"/>
              <a:t>-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коррекционного, </a:t>
            </a:r>
            <a:r>
              <a:rPr lang="ru-RU" dirty="0" err="1" smtClean="0"/>
              <a:t>психолого</a:t>
            </a:r>
            <a:r>
              <a:rPr lang="ru-RU" dirty="0" smtClean="0"/>
              <a:t> - </a:t>
            </a:r>
            <a:r>
              <a:rPr lang="ru-RU" dirty="0" err="1" smtClean="0"/>
              <a:t>медико</a:t>
            </a:r>
            <a:r>
              <a:rPr lang="ru-RU" dirty="0" smtClean="0"/>
              <a:t>-</a:t>
            </a:r>
            <a:br>
              <a:rPr lang="ru-RU" dirty="0" smtClean="0"/>
            </a:br>
            <a:r>
              <a:rPr lang="ru-RU" dirty="0" smtClean="0"/>
              <a:t>педагогического	сопровождения</a:t>
            </a:r>
            <a:br>
              <a:rPr lang="ru-RU" dirty="0" smtClean="0"/>
            </a:br>
            <a:r>
              <a:rPr lang="ru-RU" dirty="0" smtClean="0"/>
              <a:t>обучающихся с отклонениями в</a:t>
            </a:r>
            <a:br>
              <a:rPr lang="ru-RU" dirty="0" smtClean="0"/>
            </a:br>
            <a:r>
              <a:rPr lang="ru-RU" dirty="0" smtClean="0"/>
              <a:t>развитии или адаптации в соответствии</a:t>
            </a:r>
            <a:br>
              <a:rPr lang="ru-RU" dirty="0" smtClean="0"/>
            </a:br>
            <a:r>
              <a:rPr lang="ru-RU" dirty="0" smtClean="0"/>
              <a:t>со специальными образовательными</a:t>
            </a:r>
            <a:br>
              <a:rPr lang="ru-RU" dirty="0" smtClean="0"/>
            </a:br>
            <a:r>
              <a:rPr lang="ru-RU" dirty="0" smtClean="0"/>
              <a:t>потребностями, возрастными и</a:t>
            </a:r>
            <a:br>
              <a:rPr lang="ru-RU" dirty="0" smtClean="0"/>
            </a:br>
            <a:r>
              <a:rPr lang="ru-RU" dirty="0" smtClean="0"/>
              <a:t>индивидуальными особенностями,</a:t>
            </a:r>
            <a:br>
              <a:rPr lang="ru-RU" dirty="0" smtClean="0"/>
            </a:br>
            <a:r>
              <a:rPr lang="ru-RU" dirty="0" smtClean="0"/>
              <a:t>состоянием соматического и нервно-</a:t>
            </a:r>
            <a:br>
              <a:rPr lang="ru-RU" dirty="0" smtClean="0"/>
            </a:br>
            <a:r>
              <a:rPr lang="ru-RU" dirty="0" smtClean="0"/>
              <a:t>психического здоровья обучающихся.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/>
          <a:lstStyle/>
          <a:p>
            <a:r>
              <a:rPr lang="ru-RU" smtClean="0"/>
              <a:t>11. Создание методических объединений родителей и использование в практической деятельности позитивного опыта семейно-профессионального воспитания.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12. Использование различных форм сотрудничества с родителями - отцами. Вовлечение их в совместную с детьми творческую, социально значимую деятельность, направленную на повышение их авторитета.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357313" y="2000250"/>
            <a:ext cx="7497762" cy="4714875"/>
          </a:xfrm>
        </p:spPr>
        <p:txBody>
          <a:bodyPr/>
          <a:lstStyle/>
          <a:p>
            <a:r>
              <a:rPr lang="ru-RU" sz="1800" smtClean="0"/>
              <a:t>13. Организация системного поощрения:</a:t>
            </a:r>
          </a:p>
          <a:p>
            <a:pPr>
              <a:buFont typeface="Wingdings" pitchFamily="2" charset="2"/>
              <a:buChar char="Ø"/>
            </a:pPr>
            <a:r>
              <a:rPr lang="ru-RU" sz="1800" smtClean="0"/>
              <a:t>родителям, оказавшим помощь учителям, школе, независимо от того, как учится и ведет себя в школе их ребенок   (Благодарственное   письмо   на </a:t>
            </a:r>
            <a:r>
              <a:rPr lang="ru-RU" sz="1800" i="1" smtClean="0"/>
              <a:t>школьном празднике, посвященном </a:t>
            </a:r>
            <a:r>
              <a:rPr lang="ru-RU" sz="1800" smtClean="0"/>
              <a:t>Дню матер</a:t>
            </a:r>
            <a:r>
              <a:rPr lang="ru-RU" sz="1800" smtClean="0">
                <a:latin typeface="Arial" charset="0"/>
              </a:rPr>
              <a:t>и </a:t>
            </a:r>
            <a:r>
              <a:rPr lang="ru-RU" sz="1800" smtClean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sz="1800" smtClean="0"/>
              <a:t>родителям за хорошее воспитание своего ребенка, который успешно закончил текущий учебный год или принимал активное участие в школьной жизни, независимо от того, насколько активными были эти родители в школе (Благодарственное письмо по просьбе администрации дети сами вручают дома родителям в последний день учебного года);</a:t>
            </a:r>
          </a:p>
          <a:p>
            <a:pPr>
              <a:buFont typeface="Wingdings" pitchFamily="2" charset="2"/>
              <a:buChar char="Ø"/>
            </a:pPr>
            <a:r>
              <a:rPr lang="ru-RU" sz="1800" smtClean="0"/>
              <a:t>родителям выпускников, которые на протяжении многих лет вносили неоценимый вклад в развитие школы или их дети защищали честь школы на протяжении учебных лет (Благодарственное письмо на торжественной линейке, посвященной «Последнему звонку»)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357313" y="2000250"/>
            <a:ext cx="7497762" cy="47148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14. </a:t>
            </a:r>
            <a:endParaRPr lang="en-US" sz="2800" smtClean="0">
              <a:latin typeface="Corbel" pitchFamily="34" charset="0"/>
            </a:endParaRPr>
          </a:p>
          <a:p>
            <a:endParaRPr lang="en-US" sz="2800" smtClean="0">
              <a:latin typeface="Corbel" pitchFamily="34" charset="0"/>
            </a:endParaRPr>
          </a:p>
          <a:p>
            <a:r>
              <a:rPr lang="ru-RU" sz="2800" smtClean="0"/>
              <a:t>Работа с нестандартными проблемными семьями .</a:t>
            </a:r>
          </a:p>
          <a:p>
            <a:pPr>
              <a:buFont typeface="Wingdings 2" pitchFamily="18" charset="2"/>
              <a:buNone/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285875" y="2571750"/>
            <a:ext cx="7497763" cy="3643313"/>
          </a:xfrm>
        </p:spPr>
        <p:txBody>
          <a:bodyPr/>
          <a:lstStyle/>
          <a:p>
            <a:r>
              <a:rPr lang="ru-RU" sz="4000" dirty="0" smtClean="0"/>
              <a:t>15. Выявление учащихся, не охваченных образованием по </a:t>
            </a:r>
            <a:r>
              <a:rPr lang="ru-RU" sz="4000" dirty="0" smtClean="0"/>
              <a:t>сельскому</a:t>
            </a:r>
            <a:r>
              <a:rPr lang="ru-RU" sz="4000" dirty="0" smtClean="0">
                <a:latin typeface="Arial" charset="0"/>
              </a:rPr>
              <a:t> </a:t>
            </a:r>
            <a:r>
              <a:rPr lang="ru-RU" sz="4000" dirty="0" smtClean="0"/>
              <a:t> поселению.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285875" y="2571750"/>
            <a:ext cx="7497763" cy="3643313"/>
          </a:xfrm>
        </p:spPr>
        <p:txBody>
          <a:bodyPr/>
          <a:lstStyle/>
          <a:p>
            <a:r>
              <a:rPr lang="ru-RU" sz="4000" smtClean="0"/>
              <a:t>16. Анализ эффективности работы сотрудничества школы с родителями.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357188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СТРУКТУРА РОДИТЕЛЬСКОГО ПРАВЛЕНИЯ В ШКОЛЕ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000" b="1" i="1" u="sng" dirty="0" smtClean="0"/>
              <a:t>Методические объединения родителей работают по направлениям:</a:t>
            </a:r>
          </a:p>
          <a:p>
            <a:pPr>
              <a:lnSpc>
                <a:spcPct val="90000"/>
              </a:lnSpc>
            </a:pPr>
            <a:r>
              <a:rPr lang="ru-RU" sz="3000" i="1" dirty="0" err="1" smtClean="0"/>
              <a:t>Соуправление</a:t>
            </a:r>
            <a:r>
              <a:rPr lang="ru-RU" sz="3000" i="1" smtClean="0"/>
              <a:t> школой;</a:t>
            </a:r>
          </a:p>
          <a:p>
            <a:pPr>
              <a:lnSpc>
                <a:spcPct val="90000"/>
              </a:lnSpc>
            </a:pPr>
            <a:r>
              <a:rPr lang="ru-RU" sz="3000" i="1" smtClean="0">
                <a:solidFill>
                  <a:srgbClr val="002060"/>
                </a:solidFill>
              </a:rPr>
              <a:t>Педагогическая помощь по вопросам воспитания и обучения, социальная защита и поддержка;</a:t>
            </a:r>
          </a:p>
          <a:p>
            <a:pPr>
              <a:lnSpc>
                <a:spcPct val="90000"/>
              </a:lnSpc>
            </a:pPr>
            <a:r>
              <a:rPr lang="ru-RU" sz="3000" i="1" smtClean="0"/>
              <a:t>Всестороннее развитие учащихся через КТД;</a:t>
            </a:r>
          </a:p>
          <a:p>
            <a:pPr>
              <a:lnSpc>
                <a:spcPct val="90000"/>
              </a:lnSpc>
            </a:pPr>
            <a:r>
              <a:rPr lang="ru-RU" sz="3000" i="1" smtClean="0">
                <a:solidFill>
                  <a:srgbClr val="002060"/>
                </a:solidFill>
              </a:rPr>
              <a:t>Дополнительное образование и досуг;</a:t>
            </a:r>
          </a:p>
          <a:p>
            <a:pPr>
              <a:lnSpc>
                <a:spcPct val="90000"/>
              </a:lnSpc>
            </a:pPr>
            <a:r>
              <a:rPr lang="ru-RU" sz="3000" i="1" smtClean="0"/>
              <a:t>Профилактика правонарушений.</a:t>
            </a:r>
          </a:p>
          <a:p>
            <a:pPr>
              <a:lnSpc>
                <a:spcPct val="90000"/>
              </a:lnSpc>
            </a:pPr>
            <a:endParaRPr lang="ru-RU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000125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мероприятия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образовательного учреждения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по реализации подпрограммы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«Семья и школа»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1435100" y="2643188"/>
            <a:ext cx="7499350" cy="36052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mtClean="0">
                <a:solidFill>
                  <a:srgbClr val="FF0000"/>
                </a:solidFill>
              </a:rPr>
              <a:t>АВГУСТ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1</a:t>
            </a:r>
            <a:r>
              <a:rPr lang="ru-RU" sz="2600" smtClean="0"/>
              <a:t>.	Заключение и подписание двустороннего договора о сотрудничестве школы с</a:t>
            </a:r>
            <a:br>
              <a:rPr lang="ru-RU" sz="2600" smtClean="0"/>
            </a:br>
            <a:r>
              <a:rPr lang="ru-RU" sz="2600" smtClean="0"/>
              <a:t>родителями первоклассников и вновь прибывших учащихся (а также в течение</a:t>
            </a:r>
            <a:br>
              <a:rPr lang="ru-RU" sz="2600" smtClean="0"/>
            </a:br>
            <a:r>
              <a:rPr lang="ru-RU" sz="2600" smtClean="0"/>
              <a:t>года на момент поступления ребенка в школу).</a:t>
            </a:r>
          </a:p>
          <a:p>
            <a:pPr>
              <a:buFont typeface="Wingdings 2" pitchFamily="18" charset="2"/>
              <a:buNone/>
            </a:pPr>
            <a:r>
              <a:rPr lang="ru-RU" sz="2600" smtClean="0"/>
              <a:t>2.	Сбор сведений с целью выявления учащихся, не охваченных образованием.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000125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мероприятия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образовательного учреждения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по реализации подпрограммы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«Семья и школа»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0" y="2500313"/>
            <a:ext cx="7497763" cy="4357687"/>
          </a:xfrm>
        </p:spPr>
        <p:txBody>
          <a:bodyPr>
            <a:normAutofit fontScale="25000" lnSpcReduction="20000"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>
                <a:solidFill>
                  <a:srgbClr val="FF0000"/>
                </a:solidFill>
              </a:rPr>
              <a:t>СЕНТЯБРЬ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/>
              <a:t>1.	Составление банка данных о семьях: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/>
              <a:t>             1.1.Составление социального паспорта класса, школы;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/>
              <a:t>             1.2.Составление списков семей, относящихся к категориям: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200" dirty="0" smtClean="0"/>
              <a:t>многодетные;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200" dirty="0" smtClean="0"/>
              <a:t>малообеспеченные;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200" dirty="0" smtClean="0"/>
              <a:t>опекуны;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200" dirty="0" smtClean="0"/>
              <a:t>неблагополучные;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200" dirty="0" smtClean="0"/>
              <a:t>инвалиды (родители, дети),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200" dirty="0" smtClean="0"/>
              <a:t>беженцев.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/>
              <a:t>              1.3. Корректировка школьной картотеки (в течение года, по мере изменений)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/>
              <a:t>2.Общешкольное родительское собрание (2 неделя)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/>
              <a:t>3.День открытых дверей «День знаний» (1-11 </a:t>
            </a:r>
            <a:r>
              <a:rPr lang="ru-RU" sz="7200" dirty="0" err="1" smtClean="0"/>
              <a:t>кл</a:t>
            </a:r>
            <a:r>
              <a:rPr lang="ru-RU" sz="7200" dirty="0" smtClean="0"/>
              <a:t>.)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/>
              <a:t> 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000125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мероприятия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образовательного учреждения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по реализации подпрограммы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«Семья и школа»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2500313"/>
            <a:ext cx="8072437" cy="4071937"/>
          </a:xfrm>
        </p:spPr>
        <p:txBody>
          <a:bodyPr>
            <a:normAutofit fontScale="62500" lnSpcReduction="20000"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ОКТЯБРЬ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/>
              <a:t>Составление списков родителей, оказавших помощь в работе учителям, школе для поощрения.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НОЯБРЬ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900" dirty="0" smtClean="0"/>
              <a:t>Классные родительские собрания (3 неделя)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900" dirty="0" smtClean="0"/>
              <a:t>День открытых дверей «День матери» (последняя суббота ноября, 1-11 </a:t>
            </a:r>
            <a:r>
              <a:rPr lang="ru-RU" sz="2900" dirty="0" err="1" smtClean="0"/>
              <a:t>кл</a:t>
            </a:r>
            <a:r>
              <a:rPr lang="ru-RU" sz="2900" dirty="0" smtClean="0"/>
              <a:t>.)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900" dirty="0" smtClean="0"/>
              <a:t>Организация профилактических рейдов (в период осенних каникул)</a:t>
            </a:r>
          </a:p>
          <a:p>
            <a:pPr marL="425196" indent="-3429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900" dirty="0" smtClean="0"/>
              <a:t>Составление списков родителей-инвалидов или родителей, чьи дети -</a:t>
            </a:r>
            <a:br>
              <a:rPr lang="ru-RU" sz="2900" dirty="0" smtClean="0"/>
            </a:br>
            <a:r>
              <a:rPr lang="ru-RU" sz="2900" dirty="0" smtClean="0"/>
              <a:t>инвалиды, для объявления благодарности за хорошее воспитание своего ребенка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ДЕКАБРЬ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/>
              <a:t>1. День открытых дверей «Новогодний карнавал».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900" dirty="0" smtClean="0"/>
              <a:t> 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000125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мероприятия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образовательного учреждения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по реализации подпрограммы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«Семья и школа»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2500313"/>
            <a:ext cx="8072437" cy="4071937"/>
          </a:xfrm>
        </p:spPr>
        <p:txBody>
          <a:bodyPr>
            <a:normAutofit fontScale="92500"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ЯНВАРЬ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Конференция родителей или общешкольное родительское собрание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(3 неделя)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Организация профилактических рейдов и дежурства в период зимних каникул.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Плановое заседание совета школы.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Собрание с родителями будущих первоклассников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ФЕВРАЛЬ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День открытых дверей «Праздник спорта и здоровья» (1-11 </a:t>
            </a:r>
            <a:r>
              <a:rPr lang="ru-RU" sz="1800" dirty="0" err="1" smtClean="0"/>
              <a:t>кл</a:t>
            </a:r>
            <a:r>
              <a:rPr lang="ru-RU" sz="1800" dirty="0" smtClean="0"/>
              <a:t>.)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День открытых дверей «Прощание с азбукой» (1кл.)</a:t>
            </a:r>
          </a:p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                  </a:t>
            </a:r>
            <a:r>
              <a:rPr lang="ru-RU" sz="1800" dirty="0" smtClean="0">
                <a:solidFill>
                  <a:srgbClr val="FF0000"/>
                </a:solidFill>
              </a:rPr>
              <a:t>МАРТ	</a:t>
            </a:r>
            <a:r>
              <a:rPr lang="ru-RU" sz="1800" dirty="0" smtClean="0"/>
              <a:t>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1.	День открытых </a:t>
            </a:r>
            <a:r>
              <a:rPr lang="ru-RU" sz="1800" dirty="0" smtClean="0"/>
              <a:t>дверей» </a:t>
            </a:r>
            <a:r>
              <a:rPr lang="ru-RU" sz="1800" dirty="0" smtClean="0"/>
              <a:t>(1-11 </a:t>
            </a:r>
            <a:r>
              <a:rPr lang="ru-RU" sz="1800" dirty="0" err="1" smtClean="0"/>
              <a:t>кл</a:t>
            </a:r>
            <a:r>
              <a:rPr lang="ru-RU" sz="1800" dirty="0" smtClean="0"/>
              <a:t>.)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2.	Организация профилактических рейдов (в период весенних каникул)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sz="2900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000125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мероприятия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образовательного учреждения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по реализации подпрограммы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«Семья и школа»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1071563" y="2500313"/>
            <a:ext cx="8072437" cy="4071937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</a:rPr>
              <a:t>АПРЕЛЬ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Классные родительские собрания (2 неделя)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День открытых дверей «День здоровья»</a:t>
            </a:r>
          </a:p>
          <a:p>
            <a:pPr algn="ctr"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</a:rPr>
              <a:t>МАЙ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Итоговое родительское собрание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День открытых дверей «Прощание с начальной школой» (4 кл.)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День открытых дверей «Последний звонок» (9,11 кл.)</a:t>
            </a:r>
          </a:p>
          <a:p>
            <a:pPr>
              <a:buFont typeface="Wingdings 2" pitchFamily="18" charset="2"/>
              <a:buNone/>
            </a:pPr>
            <a:r>
              <a:rPr lang="ru-RU" sz="2000" smtClean="0"/>
              <a:t>Составление списков родителей выпускников и родителей, чьи дети успешно закончили учебный год или принимали активное участие в жизни школы.</a:t>
            </a:r>
          </a:p>
          <a:p>
            <a:pPr>
              <a:buFont typeface="Wingdings 2" pitchFamily="18" charset="2"/>
              <a:buNone/>
            </a:pPr>
            <a:endParaRPr lang="ru-RU" sz="29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000125"/>
            <a:ext cx="7497763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мероприятия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образовательного учреждения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по реализации подпрограммы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«Семья и школа»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63" y="2500313"/>
            <a:ext cx="8072437" cy="4071937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2200" u="sng" smtClean="0">
                <a:solidFill>
                  <a:srgbClr val="FF0000"/>
                </a:solidFill>
              </a:rPr>
              <a:t>В ТЕЧЕНИЕ ГОДА</a:t>
            </a:r>
            <a:endParaRPr lang="ru-RU" sz="2200" smtClean="0">
              <a:solidFill>
                <a:srgbClr val="FF0000"/>
              </a:solidFill>
            </a:endParaRPr>
          </a:p>
          <a:p>
            <a:pPr>
              <a:buFont typeface="Gill Sans MT" pitchFamily="34" charset="0"/>
              <a:buAutoNum type="arabicPeriod"/>
            </a:pPr>
            <a:r>
              <a:rPr lang="ru-RU" sz="2200" smtClean="0"/>
              <a:t>Внеплановые родительские собрания.</a:t>
            </a:r>
          </a:p>
          <a:p>
            <a:pPr>
              <a:buFont typeface="Gill Sans MT" pitchFamily="34" charset="0"/>
              <a:buAutoNum type="arabicPeriod"/>
            </a:pPr>
            <a:r>
              <a:rPr lang="ru-RU" sz="2200" smtClean="0"/>
              <a:t>Посещение квартир семей, привлекающих к себе особое внимание</a:t>
            </a:r>
          </a:p>
          <a:p>
            <a:pPr>
              <a:buFont typeface="Gill Sans MT" pitchFamily="34" charset="0"/>
              <a:buAutoNum type="arabicPeriod"/>
            </a:pPr>
            <a:r>
              <a:rPr lang="ru-RU" sz="2200" smtClean="0"/>
              <a:t>Смена информации в уголке для родителей.</a:t>
            </a:r>
          </a:p>
          <a:p>
            <a:pPr>
              <a:buFont typeface="Gill Sans MT" pitchFamily="34" charset="0"/>
              <a:buAutoNum type="arabicPeriod"/>
            </a:pPr>
            <a:r>
              <a:rPr lang="ru-RU" sz="2200" smtClean="0"/>
              <a:t>Все формы индивидуальной работы с родителями.</a:t>
            </a:r>
          </a:p>
          <a:p>
            <a:pPr>
              <a:buFont typeface="Gill Sans MT" pitchFamily="34" charset="0"/>
              <a:buAutoNum type="arabicPeriod"/>
            </a:pPr>
            <a:r>
              <a:rPr lang="ru-RU" sz="2200" smtClean="0"/>
              <a:t>Внеплановые заседания психолого-медико педагогической комиссии (по мере необходимости).</a:t>
            </a:r>
          </a:p>
          <a:p>
            <a:pPr>
              <a:buFont typeface="Gill Sans MT" pitchFamily="34" charset="0"/>
              <a:buNone/>
            </a:pPr>
            <a:endParaRPr lang="ru-RU" sz="2200" smtClean="0">
              <a:latin typeface="Arial" charset="0"/>
            </a:endParaRPr>
          </a:p>
          <a:p>
            <a:pPr>
              <a:buFont typeface="Wingdings 2" pitchFamily="18" charset="2"/>
              <a:buNone/>
            </a:pPr>
            <a:endParaRPr lang="ru-RU" sz="2900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Схема 1. Родительское правление в школе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u="sng" smtClean="0"/>
              <a:t>Совет школы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sz="22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Педагогический                                          общешкольное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         совет	                                             родительское собрание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                                                          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                                                                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200" b="1" u="sng" smtClean="0"/>
              <a:t>Классные родительские комитеты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 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>Родители</a:t>
            </a:r>
          </a:p>
          <a:p>
            <a:pPr>
              <a:lnSpc>
                <a:spcPct val="80000"/>
              </a:lnSpc>
            </a:pPr>
            <a:endParaRPr lang="ru-RU" sz="2200" smtClean="0"/>
          </a:p>
          <a:p>
            <a:pPr>
              <a:lnSpc>
                <a:spcPct val="80000"/>
              </a:lnSpc>
            </a:pPr>
            <a:endParaRPr lang="ru-RU" sz="2200" smtClean="0"/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200" smtClean="0"/>
              <a:t>Методобъединения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786050" y="1785926"/>
            <a:ext cx="164307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072198" y="1785926"/>
            <a:ext cx="114300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964112" y="4179888"/>
            <a:ext cx="6445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929981" y="5215732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/>
          <a:lstStyle/>
          <a:p>
            <a:r>
              <a:rPr lang="ru-RU" smtClean="0"/>
              <a:t>1.  Заключение и подписание двустороннего   договора   о   сотрудничестве школы с родителями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2.	Составление социального паспорта</a:t>
            </a:r>
            <a:br>
              <a:rPr lang="ru-RU" dirty="0" smtClean="0"/>
            </a:br>
            <a:r>
              <a:rPr lang="ru-RU" dirty="0" smtClean="0"/>
              <a:t>класса и школы, т.е. составление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характеристик  семей  вновь  прибывших  и корректировка   обучающихся   (состав</a:t>
            </a:r>
            <a:br>
              <a:rPr lang="ru-RU" dirty="0" smtClean="0"/>
            </a:br>
            <a:r>
              <a:rPr lang="ru-RU" dirty="0" smtClean="0"/>
              <a:t>семьи, сфера занятости ее членов, ее</a:t>
            </a:r>
            <a:br>
              <a:rPr lang="ru-RU" dirty="0" smtClean="0"/>
            </a:br>
            <a:r>
              <a:rPr lang="ru-RU" dirty="0" smtClean="0"/>
              <a:t>образовательный и социальный уровень</a:t>
            </a:r>
            <a:br>
              <a:rPr lang="ru-RU" dirty="0" smtClean="0"/>
            </a:br>
            <a:r>
              <a:rPr lang="ru-RU" dirty="0" smtClean="0"/>
              <a:t>и др.).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3.	Выявление и составление списков</a:t>
            </a:r>
            <a:br>
              <a:rPr lang="ru-RU" dirty="0" smtClean="0"/>
            </a:br>
            <a:r>
              <a:rPr lang="ru-RU" dirty="0" smtClean="0"/>
              <a:t>семей относящихся к категориям: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Неблагополучные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Многодетные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Опекуны</a:t>
            </a: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Инвалиды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Малообеспеченные </a:t>
            </a:r>
          </a:p>
          <a:p>
            <a:pPr marL="365760" indent="-283464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Беженцы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/>
          <a:lstStyle/>
          <a:p>
            <a:r>
              <a:rPr lang="ru-RU" smtClean="0"/>
              <a:t> 4.Создание системы массовых мероприятий с родителями, работа по организации совместной, общественно значимой деятельности и досуга родителей и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/>
          <a:lstStyle/>
          <a:p>
            <a:r>
              <a:rPr lang="ru-RU" smtClean="0"/>
              <a:t> 5.Создание условий для обеспечения прав родителей на участие в управлении школой, организации УВП.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971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ОСНОВНЫЕ НАПРАВЛЕНИЯ РАБОТЫ ШКОЛЫ С РОДИТЕЛЯМИ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2786063"/>
            <a:ext cx="7499350" cy="3462337"/>
          </a:xfrm>
        </p:spPr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6.Оформление в школе специального «Уголка для родителей», который включает в себя оперативную информацию, а также интересные для родителей материалы по воспитанию детей, расписание работы специалистов школы и т.д.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237</TotalTime>
  <Words>743</Words>
  <Application>Microsoft Office PowerPoint</Application>
  <PresentationFormat>Экран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Презентация PowerPoint</vt:lpstr>
      <vt:lpstr>СТРУКТУРА РОДИТЕЛЬСКОГО ПРАВЛЕНИЯ В ШКОЛЕ </vt:lpstr>
      <vt:lpstr>Схема 1. Родительское правление в школе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НАПРАВЛЕНИЯ РАБОТЫ ШКОЛЫ С РОДИТЕЛЯМИ </vt:lpstr>
      <vt:lpstr>Основные мероприятия образовательного учреждения по реализации подпрограммы «Семья и школа» </vt:lpstr>
      <vt:lpstr>Основные мероприятия образовательного учреждения по реализации подпрограммы «Семья и школа» </vt:lpstr>
      <vt:lpstr>Основные мероприятия образовательного учреждения по реализации подпрограммы «Семья и школа» </vt:lpstr>
      <vt:lpstr>Основные мероприятия образовательного учреждения по реализации подпрограммы «Семья и школа» </vt:lpstr>
      <vt:lpstr>Основные мероприятия образовательного учреждения по реализации подпрограммы «Семья и школа» </vt:lpstr>
      <vt:lpstr>Основные мероприятия образовательного учреждения по реализации подпрограммы «Семья и школа»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29</cp:revision>
  <dcterms:created xsi:type="dcterms:W3CDTF">2013-12-11T05:56:04Z</dcterms:created>
  <dcterms:modified xsi:type="dcterms:W3CDTF">2014-05-09T20:13:43Z</dcterms:modified>
</cp:coreProperties>
</file>