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9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8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4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38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8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1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7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2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7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58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BC72-6247-449F-84BB-7212B8796F17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D655-ACFD-4A0A-9136-7ADE8279A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547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1296143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Муниципальное бюджетное общеобразовательное учреждение</a:t>
            </a:r>
            <a:br>
              <a:rPr lang="ru-RU" sz="2200" b="1" dirty="0"/>
            </a:br>
            <a:r>
              <a:rPr lang="ru-RU" sz="2200" b="1" dirty="0"/>
              <a:t>средняя общеобразовательная школа с. Ярославка</a:t>
            </a:r>
            <a:br>
              <a:rPr lang="ru-RU" sz="2200" b="1" dirty="0"/>
            </a:br>
            <a:r>
              <a:rPr lang="ru-RU" sz="2200" b="1" dirty="0"/>
              <a:t>муниципального района Дуванский </a:t>
            </a:r>
            <a:r>
              <a:rPr lang="ru-RU" sz="2200" b="1" dirty="0" smtClean="0"/>
              <a:t>район</a:t>
            </a:r>
            <a:br>
              <a:rPr lang="ru-RU" sz="2200" b="1" dirty="0" smtClean="0"/>
            </a:br>
            <a:r>
              <a:rPr lang="ru-RU" sz="2200" b="1" dirty="0" smtClean="0"/>
              <a:t>Республики </a:t>
            </a:r>
            <a:r>
              <a:rPr lang="ru-RU" sz="2200" b="1" dirty="0"/>
              <a:t>Башкортостан</a:t>
            </a:r>
          </a:p>
        </p:txBody>
      </p:sp>
      <p:pic>
        <p:nvPicPr>
          <p:cNvPr id="5" name="Рисунок 4" descr="C:\Users\admin\Pictures\школ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48072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1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2809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2. Создано  информационно-методическое обеспечение </a:t>
            </a:r>
            <a:r>
              <a:rPr lang="ru-RU" sz="2800" b="1" dirty="0" err="1"/>
              <a:t>воспитательно</a:t>
            </a:r>
            <a:r>
              <a:rPr lang="ru-RU" sz="2800" b="1" dirty="0"/>
              <a:t>-образовательного процесса, разработан пакет документов для проведения мониторинга качества образования;</a:t>
            </a:r>
            <a:endParaRPr lang="ru-RU" sz="2800" dirty="0"/>
          </a:p>
          <a:p>
            <a:r>
              <a:rPr lang="ru-RU" sz="2800" b="1" dirty="0"/>
              <a:t>3. Накоплен положительный опыт реализации различных моделей интегрированного образования детей с разными возможностями;</a:t>
            </a:r>
            <a:endParaRPr lang="ru-RU" sz="2800" dirty="0"/>
          </a:p>
          <a:p>
            <a:r>
              <a:rPr lang="ru-RU" sz="2800" b="1" dirty="0"/>
              <a:t>4. Налажено взаимодействие  МБОУ СОШ с. Ярославка с социальным окружением (семья, поликлиника, спортивная школа, библиотека, музыкальная школа);</a:t>
            </a:r>
            <a:endParaRPr lang="ru-RU" sz="2800" dirty="0"/>
          </a:p>
          <a:p>
            <a:r>
              <a:rPr lang="ru-RU" sz="2800" b="1" dirty="0"/>
              <a:t>5. Отмечается положительная динамика роста профессиональной компетентности и повышения творческой инициативы педагогов, появления у них желания работать в инновационном </a:t>
            </a:r>
            <a:r>
              <a:rPr lang="ru-RU" sz="2800" b="1" dirty="0" smtClean="0"/>
              <a:t>режиме.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37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73616" cy="2664296"/>
          </a:xfrm>
        </p:spPr>
        <p:txBody>
          <a:bodyPr>
            <a:noAutofit/>
          </a:bodyPr>
          <a:lstStyle/>
          <a:p>
            <a:r>
              <a:rPr lang="ru-RU" sz="3600" b="1" dirty="0"/>
              <a:t>В  МБОУ СОШ  с. Ярославка  проводится изменение инфраструктуры школы, </a:t>
            </a:r>
            <a:r>
              <a:rPr lang="ru-RU" sz="4000" b="1" dirty="0"/>
              <a:t>оснащение </a:t>
            </a:r>
            <a:r>
              <a:rPr lang="ru-RU" sz="4000" b="1" dirty="0" smtClean="0"/>
              <a:t>учебного заведения </a:t>
            </a:r>
            <a:r>
              <a:rPr lang="ru-RU" sz="4000" b="1" dirty="0"/>
              <a:t>специальным </a:t>
            </a:r>
            <a:r>
              <a:rPr lang="ru-RU" sz="4000" b="1" dirty="0" smtClean="0"/>
              <a:t>оборудованием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pic>
        <p:nvPicPr>
          <p:cNvPr id="2050" name="Picture 2" descr="G:\DCIM\100OLYMP\P50602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646375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7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b="1" cap="all" dirty="0"/>
              <a:t>РЕСУРСЫ МБОУ СОШ </a:t>
            </a:r>
            <a:r>
              <a:rPr lang="ru-RU" sz="2800" b="1" cap="all" dirty="0" smtClean="0"/>
              <a:t>с.Ярославка, ПОДДЕРЖИВАЮЩИЕ  РЕАЛИЗАЦИЮ </a:t>
            </a:r>
            <a:br>
              <a:rPr lang="ru-RU" sz="2800" b="1" cap="all" dirty="0" smtClean="0"/>
            </a:br>
            <a:r>
              <a:rPr lang="ru-RU" sz="2800" b="1" cap="all" dirty="0" smtClean="0"/>
              <a:t>ПРОГРАММЫ</a:t>
            </a:r>
            <a:br>
              <a:rPr lang="ru-RU" sz="2800" b="1" cap="all" dirty="0" smtClean="0"/>
            </a:br>
            <a:r>
              <a:rPr lang="ru-RU" sz="2800" b="1" cap="all" dirty="0" smtClean="0"/>
              <a:t>«Доступная среда»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pic>
        <p:nvPicPr>
          <p:cNvPr id="3074" name="Picture 2" descr="G:\DCIM\100OLYMP\P50602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336704" cy="445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Противоскользящая </a:t>
            </a:r>
            <a:r>
              <a:rPr lang="ru-RU" sz="2000" b="1" dirty="0"/>
              <a:t>полоса на самоклеящейся </a:t>
            </a:r>
            <a:r>
              <a:rPr lang="ru-RU" sz="2000" b="1" dirty="0" smtClean="0"/>
              <a:t>основе</a:t>
            </a:r>
            <a:br>
              <a:rPr lang="ru-RU" sz="2000" b="1" dirty="0" smtClean="0"/>
            </a:br>
            <a:r>
              <a:rPr lang="ru-RU" sz="2000" b="1" dirty="0"/>
              <a:t>Рулонное резиновое противоскользящее </a:t>
            </a:r>
            <a:r>
              <a:rPr lang="ru-RU" sz="2000" b="1" dirty="0" smtClean="0"/>
              <a:t>покрытие</a:t>
            </a:r>
            <a:br>
              <a:rPr lang="ru-RU" sz="2000" b="1" dirty="0" smtClean="0"/>
            </a:br>
            <a:r>
              <a:rPr lang="ru-RU" sz="2000" b="1" dirty="0"/>
              <a:t>Р</a:t>
            </a:r>
            <a:r>
              <a:rPr lang="ru-RU" sz="2000" b="1" dirty="0" smtClean="0"/>
              <a:t>азделительный </a:t>
            </a:r>
            <a:r>
              <a:rPr lang="ru-RU" sz="2000" b="1" dirty="0"/>
              <a:t>поручень на входную лестницу</a:t>
            </a:r>
            <a:endParaRPr lang="ru-RU" sz="2000" dirty="0"/>
          </a:p>
        </p:txBody>
      </p:sp>
      <p:pic>
        <p:nvPicPr>
          <p:cNvPr id="4098" name="Picture 2" descr="G:\DCIM\100OLYMP\P50602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11182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8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поручень для инвалидов настенный</a:t>
            </a:r>
            <a:endParaRPr lang="ru-RU" dirty="0"/>
          </a:p>
        </p:txBody>
      </p:sp>
      <p:pic>
        <p:nvPicPr>
          <p:cNvPr id="5122" name="Picture 2" descr="G:\DCIM\100OLYMP\P50602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480720" cy="42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подъёмник лестничный универсальный мобильный БАРС УГП-130</a:t>
            </a:r>
            <a:endParaRPr lang="ru-RU" dirty="0"/>
          </a:p>
        </p:txBody>
      </p:sp>
      <p:pic>
        <p:nvPicPr>
          <p:cNvPr id="6146" name="Picture 2" descr="G:\DCIM\100OLYMP\P507035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2" y="2190506"/>
            <a:ext cx="5688632" cy="403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туалетная комната</a:t>
            </a:r>
            <a:endParaRPr lang="ru-RU" dirty="0"/>
          </a:p>
        </p:txBody>
      </p:sp>
      <p:pic>
        <p:nvPicPr>
          <p:cNvPr id="7170" name="Picture 2" descr="G:\DCIM\100OLYMP\P50703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811" y="1556792"/>
            <a:ext cx="6840760" cy="488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8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small" dirty="0"/>
              <a:t>Материально-технические ресурсы</a:t>
            </a:r>
            <a:endParaRPr lang="ru-RU" sz="4000" b="1" dirty="0"/>
          </a:p>
          <a:p>
            <a:pPr algn="ctr"/>
            <a:r>
              <a:rPr lang="ru-RU" sz="4000" dirty="0"/>
              <a:t>В школе имеется оборудованный спортивный зал, медицинский кабинет, тренажерный зал, компьютерные классы, предметные кабинеты. </a:t>
            </a:r>
            <a:endParaRPr lang="ru-RU" sz="4000" dirty="0" smtClean="0"/>
          </a:p>
          <a:p>
            <a:pPr algn="ctr"/>
            <a:r>
              <a:rPr lang="ru-RU" sz="4000" dirty="0" smtClean="0"/>
              <a:t>Работает читальный </a:t>
            </a:r>
            <a:r>
              <a:rPr lang="ru-RU" sz="4000" dirty="0"/>
              <a:t>зал, </a:t>
            </a:r>
            <a:r>
              <a:rPr lang="ru-RU" sz="4000" dirty="0" smtClean="0"/>
              <a:t>библиотека,  актовый  </a:t>
            </a:r>
            <a:r>
              <a:rPr lang="ru-RU" sz="4000" dirty="0"/>
              <a:t>зал.</a:t>
            </a:r>
          </a:p>
        </p:txBody>
      </p:sp>
    </p:spTree>
    <p:extLst>
      <p:ext uri="{BB962C8B-B14F-4D97-AF65-F5344CB8AC3E}">
        <p14:creationId xmlns:p14="http://schemas.microsoft.com/office/powerpoint/2010/main" val="20895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тренажерный зал</a:t>
            </a:r>
          </a:p>
        </p:txBody>
      </p:sp>
      <p:pic>
        <p:nvPicPr>
          <p:cNvPr id="8194" name="Picture 2" descr="G:\DCIM\100OLYMP\P506032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628800"/>
            <a:ext cx="1889514" cy="149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G:\DCIM\100OLYMP\P506032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1628800"/>
            <a:ext cx="597666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3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DCIM\100OLYMP\P50603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550" y="908720"/>
            <a:ext cx="7454900" cy="531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Реализации </a:t>
            </a:r>
            <a:r>
              <a:rPr lang="ru-RU" b="1" dirty="0"/>
              <a:t>проекта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Доступная среда»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51837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Цель:</a:t>
            </a:r>
            <a:r>
              <a:rPr lang="ru-RU" sz="3200" dirty="0"/>
              <a:t> обеспечение доступности образовательной среды детям с ограниченными возможностями здоровья и создание условий, позволяющих сделать пребывание ребёнка в образовательном учреждении комфортным.</a:t>
            </a:r>
          </a:p>
        </p:txBody>
      </p:sp>
    </p:spTree>
    <p:extLst>
      <p:ext uri="{BB962C8B-B14F-4D97-AF65-F5344CB8AC3E}">
        <p14:creationId xmlns:p14="http://schemas.microsoft.com/office/powerpoint/2010/main" val="408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DCIM\100OLYMP\P50603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943474" cy="466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G:\DCIM\100OLYMP\P506033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5976" y="1772816"/>
            <a:ext cx="4316812" cy="45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9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спортивный зал</a:t>
            </a:r>
          </a:p>
        </p:txBody>
      </p:sp>
      <p:pic>
        <p:nvPicPr>
          <p:cNvPr id="11266" name="Picture 2" descr="G:\DCIM\100OLYMP\P50603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34481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7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медицинский кабинет</a:t>
            </a:r>
          </a:p>
        </p:txBody>
      </p:sp>
      <p:pic>
        <p:nvPicPr>
          <p:cNvPr id="15362" name="Picture 2" descr="G:\DCIM\100OLYMP\P506031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1492848"/>
            <a:ext cx="4284918" cy="50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1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Кабинет психолога</a:t>
            </a:r>
            <a:endParaRPr lang="ru-RU" dirty="0"/>
          </a:p>
        </p:txBody>
      </p:sp>
      <p:pic>
        <p:nvPicPr>
          <p:cNvPr id="13314" name="Picture 2" descr="G:\DCIM\100OLYMP\P506031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11760" y="1988840"/>
            <a:ext cx="4960146" cy="439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6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компьютерный </a:t>
            </a:r>
            <a:r>
              <a:rPr lang="ru-RU" sz="4800" b="1" dirty="0"/>
              <a:t>класс</a:t>
            </a:r>
          </a:p>
        </p:txBody>
      </p:sp>
      <p:pic>
        <p:nvPicPr>
          <p:cNvPr id="12290" name="Picture 2" descr="G:\DCIM\100OLYMP\P50603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272808" cy="509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8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актовый  зал</a:t>
            </a:r>
          </a:p>
        </p:txBody>
      </p:sp>
      <p:pic>
        <p:nvPicPr>
          <p:cNvPr id="14338" name="Picture 2" descr="G:\DCIM\100OLYMP\P50603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700809"/>
            <a:ext cx="6391746" cy="472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БИБЛИОТЕКА, ЧИТАЛЬНЫЙ ЗАЛ</a:t>
            </a:r>
            <a:endParaRPr lang="ru-RU" b="1" dirty="0"/>
          </a:p>
        </p:txBody>
      </p:sp>
      <p:pic>
        <p:nvPicPr>
          <p:cNvPr id="16386" name="Picture 2" descr="G:\DCIM\100OLYMP\P50603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54900" cy="473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7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small" dirty="0" smtClean="0"/>
              <a:t>Кадровые ресурсы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1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/>
              <a:t>К</a:t>
            </a:r>
            <a:r>
              <a:rPr lang="ru-RU" sz="4000" dirty="0" smtClean="0"/>
              <a:t>валифицированные </a:t>
            </a:r>
            <a:r>
              <a:rPr lang="ru-RU" sz="4000" dirty="0"/>
              <a:t>учителя с опытом работы с использованием </a:t>
            </a:r>
            <a:r>
              <a:rPr lang="ru-RU" sz="4000" dirty="0" err="1"/>
              <a:t>здоровьесберегающих</a:t>
            </a:r>
            <a:r>
              <a:rPr lang="ru-RU" sz="4000" dirty="0"/>
              <a:t> технологий;</a:t>
            </a:r>
          </a:p>
          <a:p>
            <a:pPr lvl="0"/>
            <a:r>
              <a:rPr lang="ru-RU" sz="4000" dirty="0"/>
              <a:t>развитие Службы сопровождения;</a:t>
            </a:r>
          </a:p>
          <a:p>
            <a:pPr lvl="0"/>
            <a:r>
              <a:rPr lang="ru-RU" sz="4000" dirty="0"/>
              <a:t>опыт работы ОУ с социальными партнерами;</a:t>
            </a:r>
          </a:p>
          <a:p>
            <a:pPr lvl="0"/>
            <a:r>
              <a:rPr lang="ru-RU" sz="4000" dirty="0"/>
              <a:t>наличие комплексной системы обеспечения безопасности в ОУ.</a:t>
            </a:r>
          </a:p>
        </p:txBody>
      </p:sp>
    </p:spTree>
    <p:extLst>
      <p:ext uri="{BB962C8B-B14F-4D97-AF65-F5344CB8AC3E}">
        <p14:creationId xmlns:p14="http://schemas.microsoft.com/office/powerpoint/2010/main" val="27035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В школе действует служба сопровождения: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83922"/>
              </p:ext>
            </p:extLst>
          </p:nvPr>
        </p:nvGraphicFramePr>
        <p:xfrm>
          <a:off x="323528" y="1556792"/>
          <a:ext cx="7595938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7987"/>
                <a:gridCol w="3897951"/>
              </a:tblGrid>
              <a:tr h="333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Группа педагогического сопровождения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Группа медико-социального сопровождения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Классные  руководители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Медсестра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38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Учителя </a:t>
                      </a:r>
                      <a:r>
                        <a:rPr lang="ru-RU" sz="1800" b="1" dirty="0" smtClean="0">
                          <a:effectLst/>
                        </a:rPr>
                        <a:t>– предметники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Родители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Педагоги дополнительного </a:t>
                      </a:r>
                      <a:r>
                        <a:rPr lang="ru-RU" sz="1800" b="1" dirty="0" smtClean="0">
                          <a:effectLst/>
                        </a:rPr>
                        <a:t>образования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Библиотекарь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33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Педагог-организатор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Autofit/>
          </a:bodyPr>
          <a:lstStyle/>
          <a:p>
            <a:r>
              <a:rPr lang="ru-RU" sz="3600" b="1" cap="small" dirty="0"/>
              <a:t>Социальные </a:t>
            </a:r>
            <a:r>
              <a:rPr lang="ru-RU" sz="3600" b="1" cap="small" dirty="0" smtClean="0"/>
              <a:t>партнеры</a:t>
            </a:r>
            <a:br>
              <a:rPr lang="ru-RU" sz="3600" b="1" cap="small" dirty="0" smtClean="0"/>
            </a:br>
            <a:r>
              <a:rPr lang="ru-RU" sz="3600" b="1" cap="small" dirty="0" smtClean="0"/>
              <a:t> </a:t>
            </a:r>
            <a:r>
              <a:rPr lang="ru-RU" sz="3600" b="1" cap="small" dirty="0"/>
              <a:t>МБОУ СОШ </a:t>
            </a:r>
            <a:r>
              <a:rPr lang="ru-RU" sz="3600" b="1" cap="small" dirty="0" smtClean="0"/>
              <a:t>С.ЯРОСЛАВКА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17479"/>
              </p:ext>
            </p:extLst>
          </p:nvPr>
        </p:nvGraphicFramePr>
        <p:xfrm>
          <a:off x="899592" y="1628800"/>
          <a:ext cx="7128791" cy="4525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175"/>
                <a:gridCol w="2321441"/>
                <a:gridCol w="2479358"/>
                <a:gridCol w="1753817"/>
              </a:tblGrid>
              <a:tr h="1309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общественных организаций, учреждений, с которыми сотрудничает общеобразовательное учреждение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сотрудничества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Периодичность контактов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68366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Дом</a:t>
                      </a:r>
                      <a:r>
                        <a:rPr lang="ru-RU" sz="1200" baseline="0" dirty="0" smtClean="0">
                          <a:effectLst/>
                        </a:rPr>
                        <a:t> пионеров и школьников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Конкурсы, викторины, праздники, интеллектуальные игры, организация на базе школы студий преподавателями дополнительного образования. Учащиеся  школы занимаются в кружках 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плану работы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414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Кинотеатр, музеи, ДК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Экскурсии, спектакли, фильмы.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плану работы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1033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Детская юношеская спортивная школа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Секции, соревнования, организация летнего отдыха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плану работы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74829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Медицинское объединение: детская поликлиника,   женская консультация 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Профилактические медицинские осмотры и сопровождение школьников.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плану работы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1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проекта: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5134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1. создание условий  для развития инклюзивного образования, в том числе создания </a:t>
            </a:r>
            <a:r>
              <a:rPr lang="ru-RU" sz="2400" dirty="0" err="1"/>
              <a:t>безбарьерной</a:t>
            </a:r>
            <a:r>
              <a:rPr lang="ru-RU" sz="2400" dirty="0"/>
              <a:t> школьной среды для детей-инвалидов;</a:t>
            </a:r>
          </a:p>
          <a:p>
            <a:pPr algn="just"/>
            <a:r>
              <a:rPr lang="ru-RU" sz="2400" dirty="0"/>
              <a:t>2. помощь детям с ограниченными возможностями здоровья в оценке их личностных характеристик, формировании адекватного представления о болезни;</a:t>
            </a:r>
          </a:p>
          <a:p>
            <a:pPr algn="just"/>
            <a:r>
              <a:rPr lang="ru-RU" sz="2400" dirty="0"/>
              <a:t>3. организация индивидуального образовательного процесса в ОУ по индивидуальным образовательным программам, ориентированным на интересы и возможности ребенка; </a:t>
            </a:r>
          </a:p>
          <a:p>
            <a:pPr algn="just"/>
            <a:r>
              <a:rPr lang="ru-RU" sz="2400" dirty="0"/>
              <a:t>4. помощь детям и родителям в преодолении стереотипов мышления о непреодолимости ограничений, накладываемых болезнью; обучение родителей коррекционно-развивающему взаимодействию с ребенком;</a:t>
            </a:r>
          </a:p>
        </p:txBody>
      </p:sp>
    </p:spTree>
    <p:extLst>
      <p:ext uri="{BB962C8B-B14F-4D97-AF65-F5344CB8AC3E}">
        <p14:creationId xmlns:p14="http://schemas.microsoft.com/office/powerpoint/2010/main" val="11528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b="1" cap="small" dirty="0" smtClean="0"/>
              <a:t>Социальные партнеры</a:t>
            </a:r>
            <a:br>
              <a:rPr lang="ru-RU" sz="2800" b="1" cap="small" dirty="0" smtClean="0"/>
            </a:br>
            <a:r>
              <a:rPr lang="ru-RU" sz="2800" b="1" cap="small" dirty="0" smtClean="0"/>
              <a:t> МБОУ СОШ С.ЯРОСЛАВКА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56846"/>
              </p:ext>
            </p:extLst>
          </p:nvPr>
        </p:nvGraphicFramePr>
        <p:xfrm>
          <a:off x="467544" y="980728"/>
          <a:ext cx="8136904" cy="503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944"/>
                <a:gridCol w="2262919"/>
                <a:gridCol w="3134829"/>
                <a:gridCol w="2175212"/>
              </a:tblGrid>
              <a:tr h="64807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5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Органы социальной защиты семьи и детства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Профилактические беседы для родителей, консультации.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Ежегодно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97383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Правовые органы содействия школе 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(ОВД</a:t>
                      </a:r>
                      <a:r>
                        <a:rPr lang="ru-RU" sz="1600" dirty="0">
                          <a:effectLst/>
                        </a:rPr>
                        <a:t>; ГИБДД; ПДН; КДН)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Правовая неделя,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классные </a:t>
                      </a:r>
                      <a:r>
                        <a:rPr lang="ru-RU" sz="1600" dirty="0">
                          <a:effectLst/>
                        </a:rPr>
                        <a:t>часы, 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беседы </a:t>
                      </a:r>
                      <a:r>
                        <a:rPr lang="ru-RU" sz="1600" dirty="0">
                          <a:effectLst/>
                        </a:rPr>
                        <a:t>с </a:t>
                      </a:r>
                      <a:r>
                        <a:rPr lang="ru-RU" sz="1600" dirty="0" smtClean="0">
                          <a:effectLst/>
                        </a:rPr>
                        <a:t>обучающимися)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раз в месяц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97383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err="1">
                          <a:effectLst/>
                        </a:rPr>
                        <a:t>Психолого</a:t>
                      </a:r>
                      <a:r>
                        <a:rPr lang="ru-RU" sz="1600" dirty="0">
                          <a:effectLst/>
                        </a:rPr>
                        <a:t> – педагогический медико-социальный  центр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Консультации, мониторинг.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 мере необходимости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73037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Совет ветеранов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Ярославка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Смотр строя и песни</a:t>
                      </a:r>
                      <a:r>
                        <a:rPr lang="ru-RU" sz="1600" dirty="0" smtClean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Уроки Мужества», акция «Подарок ветерану».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  раз в четверть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691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ВУЗы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Повышение квалификации педагогов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691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.ДОУ детские сады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Совместные мероприятия, семинары, консультации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730378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Районная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и сельская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библиотеки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Библиотечные уроки, конкурсы, выставки.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5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Методы: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5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Методы</a:t>
            </a:r>
            <a:r>
              <a:rPr lang="ru-RU" b="1" i="1" dirty="0"/>
              <a:t>:</a:t>
            </a:r>
            <a:endParaRPr lang="ru-RU" dirty="0"/>
          </a:p>
          <a:p>
            <a:pPr lvl="0"/>
            <a:r>
              <a:rPr lang="ru-RU" sz="2000" dirty="0"/>
              <a:t>Проведение опросов, бесед, тестирования для определения особенностей психической деятельности и личностных характеристик детей с ограниченными возможностями здоровья;</a:t>
            </a:r>
          </a:p>
          <a:p>
            <a:pPr lvl="0"/>
            <a:r>
              <a:rPr lang="ru-RU" sz="2000" dirty="0"/>
              <a:t>Беседы с детьми и их родителями о здоровом образе жизни, о возможностях сохранения и самовосстановления здоровья, о современных системах профилактики;</a:t>
            </a:r>
          </a:p>
          <a:p>
            <a:r>
              <a:rPr lang="ru-RU" sz="2000" dirty="0"/>
              <a:t>Проведение психолого-педагогических тренингов на повышение самооценки, функциональная тренировка поведения, мышечная релаксация, проведение занятий по развитию коммуникабельности и навыков общения. </a:t>
            </a:r>
          </a:p>
          <a:p>
            <a:pPr lvl="0"/>
            <a:r>
              <a:rPr lang="ru-RU" sz="2000" dirty="0"/>
              <a:t>Проведение игровых программ и массовых игр: игры знакомства, игры по этикету; ролевые игры-шутки; упражнения на вербальную и невербальную коммуникацию; игры на развитие эмоциональных реакций и различных видов поведения в разных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18418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Основные </a:t>
            </a:r>
            <a:r>
              <a:rPr lang="ru-RU" sz="3600" b="1" i="1" dirty="0"/>
              <a:t>направления реализации программы: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Организационно-управленческая </a:t>
            </a:r>
            <a:r>
              <a:rPr lang="ru-RU" sz="2400" dirty="0"/>
              <a:t>деятельность</a:t>
            </a:r>
          </a:p>
          <a:p>
            <a:pPr lvl="0"/>
            <a:r>
              <a:rPr lang="ru-RU" sz="2400" dirty="0"/>
              <a:t>Диагностика психического и личностного развития ребёнка</a:t>
            </a:r>
          </a:p>
          <a:p>
            <a:pPr lvl="0"/>
            <a:r>
              <a:rPr lang="ru-RU" sz="2400" dirty="0"/>
              <a:t>Инклюзивная образовательная  среда школы</a:t>
            </a:r>
          </a:p>
          <a:p>
            <a:pPr lvl="0"/>
            <a:r>
              <a:rPr lang="ru-RU" sz="2400" dirty="0"/>
              <a:t>Рациональная организация образовательного процесса</a:t>
            </a:r>
          </a:p>
          <a:p>
            <a:pPr lvl="0"/>
            <a:r>
              <a:rPr lang="ru-RU" sz="2400" dirty="0"/>
              <a:t>Лечебно-профилактическая работа</a:t>
            </a:r>
          </a:p>
          <a:p>
            <a:pPr lvl="0"/>
            <a:r>
              <a:rPr lang="ru-RU" sz="2400" dirty="0"/>
              <a:t>Спортивно-оздоровительная работа</a:t>
            </a:r>
          </a:p>
          <a:p>
            <a:pPr lvl="0"/>
            <a:r>
              <a:rPr lang="ru-RU" sz="2400" dirty="0"/>
              <a:t>Программно-методическое обеспечение образовательного процесса</a:t>
            </a:r>
          </a:p>
          <a:p>
            <a:pPr lvl="0"/>
            <a:r>
              <a:rPr lang="ru-RU" sz="2400" dirty="0"/>
              <a:t>Консультирование и просвещение </a:t>
            </a:r>
          </a:p>
          <a:p>
            <a:pPr lvl="0"/>
            <a:r>
              <a:rPr lang="ru-RU" sz="2400" dirty="0"/>
              <a:t>Социальная работа</a:t>
            </a:r>
          </a:p>
          <a:p>
            <a:pPr lvl="0"/>
            <a:r>
              <a:rPr lang="ru-RU" sz="2400" dirty="0"/>
              <a:t>Работа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0180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/>
              <a:t>План реализации программы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736459"/>
              </p:ext>
            </p:extLst>
          </p:nvPr>
        </p:nvGraphicFramePr>
        <p:xfrm>
          <a:off x="776938" y="1584802"/>
          <a:ext cx="7590123" cy="4556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2637"/>
                <a:gridCol w="3675138"/>
                <a:gridCol w="1584817"/>
                <a:gridCol w="1897531"/>
              </a:tblGrid>
              <a:tr h="196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Содержание деятельности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Сроки реализации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Ответственные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787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Нормативное правовое обеспечение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Разработка пакета документов, регламентирующих реализацию мероприятий программы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 мере необходимости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администрация ОУ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255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Организационное обеспечение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Издание приказа об утверждении плана мероприятий по созданию доступной среды, создание рабочей группы по реализации плана мероприятий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Проведение организационного совещания с членами рабочей группы.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Проведение совещаний с педагогическими работниками по вопросам интегрированного обучения детей с ОВЗ и детей-инвалидов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Составление плана-графика мероприятий по реализации целевой программы «Доступная среда» на </a:t>
                      </a:r>
                      <a:r>
                        <a:rPr lang="ru-RU" sz="1300" dirty="0" smtClean="0">
                          <a:effectLst/>
                        </a:rPr>
                        <a:t>2016-2020 </a:t>
                      </a:r>
                      <a:r>
                        <a:rPr lang="ru-RU" sz="1300" dirty="0">
                          <a:effectLst/>
                        </a:rPr>
                        <a:t>годы.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сентябрь – октябрь </a:t>
                      </a:r>
                      <a:r>
                        <a:rPr lang="ru-RU" sz="1300" dirty="0" smtClean="0">
                          <a:effectLst/>
                        </a:rPr>
                        <a:t>2015 </a:t>
                      </a:r>
                      <a:r>
                        <a:rPr lang="ru-RU" sz="1300" dirty="0">
                          <a:effectLst/>
                        </a:rPr>
                        <a:t>года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администрация ОУ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98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Финансовое обеспечение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 Мониторинг обеспеченности и заявка на приобретение специального коррекционного и реабилитационного оборудования с учетом требований доступности для детей-инвалидов.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комитет образования, руководитель ОУ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99159"/>
              </p:ext>
            </p:extLst>
          </p:nvPr>
        </p:nvGraphicFramePr>
        <p:xfrm>
          <a:off x="467544" y="908720"/>
          <a:ext cx="8517631" cy="5668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3408"/>
                <a:gridCol w="4089371"/>
                <a:gridCol w="1763446"/>
                <a:gridCol w="2111406"/>
              </a:tblGrid>
              <a:tr h="5668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Методическое обеспечение и организация обучения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Разработка плана повышения квалификации педагогических и руководящих работников.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Организация курсовой переподготовки педагогов школы для работы в условиях интегрированного обучения детей-инвалидов.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Разработка  плана методической работы  (внесение изменений и дополнений в  уже существующий план).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Проведение обучающих семинаров.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плану работы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руководитель ОУ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7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15788"/>
              </p:ext>
            </p:extLst>
          </p:nvPr>
        </p:nvGraphicFramePr>
        <p:xfrm>
          <a:off x="1259632" y="836712"/>
          <a:ext cx="7115239" cy="56166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5568"/>
                <a:gridCol w="3445199"/>
                <a:gridCol w="1485662"/>
                <a:gridCol w="1778810"/>
              </a:tblGrid>
              <a:tr h="1359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Информационное сопровождение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- Освещение хода работы по реализации  целевой программы «Доступная среда» на 2015- 2020 годы на сайте  МБОУ СОШ с.Ярославка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 Проведение разъяснительной и консультационной работы с родительской общественностью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постоянно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администрация ОУ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1369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Обеспечение доступности для инвалидов средств информации и коммуникации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Организация приобретения дидактических материалов и компьютерных программ для детей с ограниченными возможностями здоровья.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Организация доступа детей с ОВЗ к интернет - ресурсам на базе образовательного учреждения.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администрация ОУ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84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Социокультурная реабилитация детей с ОВЗ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Вовлечение детей с ОВЗ в кружковую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Проведение фестиваля художественного творчества детей с ОВЗ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течение учебного года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 по ВР, учителя-предметники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679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Спортивная реабилитация детей с ОВЗ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Вовлечение детей с ОВЗ в проведение школьных,  районных и республиканских спортивно-массовых мероприятий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течение учебного года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 по ВР, учителя-предметники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  <a:tr h="1359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Профессиональная реабилитация детей с ОВЗ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Продолжить контроль за обучением и воспитанием детей-инвалидов дошкольного и школьного возраста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Оказание содействия детям-инвалидам в получении профессии и дальнейшем трудоустройстве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 итогам учебного года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 по ВР, классный руководитель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62113" y="157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269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ЭТАПЫ И СРОКИ РЕАЛИЗАЦИИ ПРОГРАММЫ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I </a:t>
            </a:r>
            <a:r>
              <a:rPr lang="ru-RU" sz="2000" b="1" dirty="0"/>
              <a:t>этап.</a:t>
            </a:r>
            <a:r>
              <a:rPr lang="ru-RU" sz="2000" dirty="0"/>
              <a:t> </a:t>
            </a:r>
            <a:r>
              <a:rPr lang="ru-RU" sz="2000" dirty="0" smtClean="0"/>
              <a:t>2015-2016г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b="1" dirty="0" smtClean="0"/>
              <a:t>Подготовительный </a:t>
            </a:r>
            <a:r>
              <a:rPr lang="ru-RU" sz="2000" b="1" dirty="0"/>
              <a:t>этап реализации Программы </a:t>
            </a:r>
            <a:r>
              <a:rPr lang="ru-RU" sz="2000" dirty="0"/>
              <a:t>– </a:t>
            </a:r>
            <a:r>
              <a:rPr lang="ru-RU" sz="2000" b="1" dirty="0"/>
              <a:t>адаптационно-диагностический</a:t>
            </a:r>
            <a:r>
              <a:rPr lang="ru-RU" sz="2000" dirty="0"/>
              <a:t> (проводится диагностика личностного развития ребенка, определяются его реабилитационный потенциал и оптимальные режимы коррекционно-воспитательной работы с ним).</a:t>
            </a:r>
          </a:p>
          <a:p>
            <a:r>
              <a:rPr lang="ru-RU" sz="2000" b="1" dirty="0"/>
              <a:t>II этап.</a:t>
            </a:r>
            <a:r>
              <a:rPr lang="ru-RU" sz="2000" dirty="0"/>
              <a:t> </a:t>
            </a:r>
            <a:r>
              <a:rPr lang="ru-RU" sz="2000" dirty="0" smtClean="0"/>
              <a:t>2017 </a:t>
            </a:r>
            <a:r>
              <a:rPr lang="ru-RU" sz="2000" dirty="0"/>
              <a:t>– </a:t>
            </a:r>
            <a:r>
              <a:rPr lang="ru-RU" sz="2000" dirty="0" smtClean="0"/>
              <a:t>2018г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b="1" dirty="0" smtClean="0"/>
              <a:t>Основной </a:t>
            </a:r>
            <a:r>
              <a:rPr lang="ru-RU" sz="2000" b="1" dirty="0"/>
              <a:t>этап реализации Программы </a:t>
            </a:r>
            <a:r>
              <a:rPr lang="ru-RU" sz="2000" dirty="0"/>
              <a:t>–  </a:t>
            </a:r>
            <a:r>
              <a:rPr lang="ru-RU" sz="2000" b="1" dirty="0" err="1" smtClean="0"/>
              <a:t>формирующе</a:t>
            </a:r>
            <a:r>
              <a:rPr lang="ru-RU" sz="2000" b="1" dirty="0" smtClean="0"/>
              <a:t>-преобразующий</a:t>
            </a:r>
            <a:r>
              <a:rPr lang="ru-RU" sz="2000" dirty="0"/>
              <a:t>. Организация и проведение реабилитации ребёнка в образовательной среде, обучение родителей реабилитационным технологиям.</a:t>
            </a:r>
          </a:p>
          <a:p>
            <a:r>
              <a:rPr lang="ru-RU" sz="2000" b="1" dirty="0"/>
              <a:t>III этап.</a:t>
            </a:r>
            <a:r>
              <a:rPr lang="ru-RU" sz="2000" dirty="0"/>
              <a:t> </a:t>
            </a:r>
            <a:r>
              <a:rPr lang="ru-RU" sz="2000" dirty="0" smtClean="0"/>
              <a:t>2019-2020г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b="1" dirty="0" smtClean="0"/>
              <a:t>Итого-обобщающий </a:t>
            </a:r>
            <a:r>
              <a:rPr lang="ru-RU" sz="2000" b="1" dirty="0"/>
              <a:t>этап. </a:t>
            </a:r>
            <a:r>
              <a:rPr lang="ru-RU" sz="2000" dirty="0"/>
              <a:t>Анализ результатов внедрения Программы и тиражирование педагогического опыта. Определение перспективных путей дальнейшего развития Программы. Подведение итогов комплексной реабилитации  ребёнка за определенный промежуток времени и определяются пути интеграции ребенка в социальную среду. </a:t>
            </a:r>
          </a:p>
        </p:txBody>
      </p:sp>
    </p:spTree>
    <p:extLst>
      <p:ext uri="{BB962C8B-B14F-4D97-AF65-F5344CB8AC3E}">
        <p14:creationId xmlns:p14="http://schemas.microsoft.com/office/powerpoint/2010/main" val="28547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/>
              <a:t>ОЖИДАЕМЫЕ РЕЗУЛЬТАТЫ РЕАЛИЗАЦИИ ПРОГРАММЫ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56791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Создание </a:t>
            </a:r>
            <a:r>
              <a:rPr lang="ru-RU" sz="2000" dirty="0"/>
              <a:t>максимально благоприятных условий для формирования </a:t>
            </a:r>
            <a:r>
              <a:rPr lang="ru-RU" sz="2000" dirty="0" err="1"/>
              <a:t>безбарьерной</a:t>
            </a:r>
            <a:r>
              <a:rPr lang="ru-RU" sz="2000" dirty="0"/>
              <a:t> среды обучения в ОУ, которые позволят обеспечить:</a:t>
            </a:r>
          </a:p>
          <a:p>
            <a:pPr lvl="0"/>
            <a:r>
              <a:rPr lang="ru-RU" sz="2000" dirty="0"/>
              <a:t>разработку модели интегрированного (инклюзивного) образования детей с ограниченными возможностями здоровья, детей – инвалидов;</a:t>
            </a:r>
          </a:p>
          <a:p>
            <a:pPr lvl="0"/>
            <a:r>
              <a:rPr lang="ru-RU" sz="2000" dirty="0"/>
              <a:t>повышение степени доступности качественного образования для детей с ограниченными возможностями здоровья, детей – инвалидов;</a:t>
            </a:r>
          </a:p>
          <a:p>
            <a:pPr lvl="0"/>
            <a:r>
              <a:rPr lang="ru-RU" sz="2000" dirty="0"/>
              <a:t>создание в образовательном учреждении </a:t>
            </a:r>
            <a:r>
              <a:rPr lang="ru-RU" sz="2000" dirty="0" err="1"/>
              <a:t>безбарьерной</a:t>
            </a:r>
            <a:r>
              <a:rPr lang="ru-RU" sz="2000" dirty="0"/>
              <a:t> среды, обеспечивающей свободный доступ детей – инвалидов ко всем помещениям, а также адаптивной среды, способствующей реализации равных возможностей для получения образования детьми с ограниченными возможностями;</a:t>
            </a:r>
          </a:p>
          <a:p>
            <a:pPr lvl="0"/>
            <a:r>
              <a:rPr lang="ru-RU" sz="2000" b="1" dirty="0"/>
              <a:t>повышение уровня квалификации педагогов  в вопросах обучения и воспитания детей с недостатками в психофизическом развитии;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75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cap="all" dirty="0"/>
              <a:t>ОЖИДАЕМЫЕ РЕЗУЛЬТАТЫ РЕАЛИЗАЦИИ ПРОГРАММЫ.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ПРЕДПОЛАГАЕМЫЕ РЕЗУЛЬТАТЫ И ИНДИКАТОРЫ ИХ ДОСТИЖЕНИЯ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/>
              <a:t>увеличение доли выявленных  детей с ограниченными возможностями здоровья, своевременно получивших коррекционную помощь;</a:t>
            </a:r>
          </a:p>
          <a:p>
            <a:pPr lvl="0"/>
            <a:r>
              <a:rPr lang="ru-RU" sz="2000" dirty="0"/>
              <a:t>создание службы ранней помощи детям с ограниченными возможностями здоровья;</a:t>
            </a:r>
          </a:p>
          <a:p>
            <a:pPr lvl="0"/>
            <a:r>
              <a:rPr lang="ru-RU" sz="2000" dirty="0"/>
              <a:t>вовлечение родителей в процесс обучения и воспитания детей с проблемами;</a:t>
            </a:r>
          </a:p>
          <a:p>
            <a:pPr lvl="0"/>
            <a:r>
              <a:rPr lang="ru-RU" sz="2000" dirty="0"/>
              <a:t>уменьшение доли детей с ограниченными возможностями здоровья, обучающихся на дому;</a:t>
            </a:r>
          </a:p>
          <a:p>
            <a:pPr lvl="0"/>
            <a:r>
              <a:rPr lang="ru-RU" sz="2000" dirty="0"/>
              <a:t>создание системы </a:t>
            </a:r>
            <a:r>
              <a:rPr lang="ru-RU" sz="2000" dirty="0" err="1"/>
              <a:t>психолого</a:t>
            </a:r>
            <a:r>
              <a:rPr lang="ru-RU" sz="2000" dirty="0"/>
              <a:t> – педагогического и </a:t>
            </a:r>
            <a:r>
              <a:rPr lang="ru-RU" sz="2000" dirty="0" err="1"/>
              <a:t>медико</a:t>
            </a:r>
            <a:r>
              <a:rPr lang="ru-RU" sz="2000" dirty="0"/>
              <a:t>–социального сопровождения детей с ограниченными возможностями здоровья;</a:t>
            </a:r>
          </a:p>
          <a:p>
            <a:pPr lvl="0"/>
            <a:r>
              <a:rPr lang="ru-RU" sz="2000" dirty="0"/>
              <a:t>формирование благоприятного общественного мнения и отношения в обществе к идее включения инвалидов в общеобразовательное пространство.</a:t>
            </a:r>
          </a:p>
          <a:p>
            <a:pPr lvl="0"/>
            <a:r>
              <a:rPr lang="ru-RU" sz="2000" dirty="0"/>
              <a:t>увеличение числа детей-инвалидов, участвующих в культурных и спортивных мероприятиях, проводимых в образовательных учреждениях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651939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47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Критерии  оценки реализации проекта: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4505"/>
              </p:ext>
            </p:extLst>
          </p:nvPr>
        </p:nvGraphicFramePr>
        <p:xfrm>
          <a:off x="457200" y="1124744"/>
          <a:ext cx="8229600" cy="504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Критерий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Реализация индивидуального подхода к детям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Составление индивидуального учебного</a:t>
                      </a:r>
                      <a:endParaRPr lang="ru-RU" sz="1200">
                        <a:effectLst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плана с учетом данных диагностики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1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Обеспечение условий для самостоятельной активности ребенка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развивающей среды, наличие в режиме дня времени и форм для самостоятельной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активности ребенка, обеспеченной наблюдающей позицией взрослого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Активное включение в образовательный процесс всех его  участников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Командные формы выработки и принятия организационных решений: </a:t>
                      </a:r>
                      <a:endParaRPr lang="ru-RU" sz="1200" dirty="0">
                        <a:effectLst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 е ж д и с ц и п л и н а р н ы е команды, собрания, командные тренинги, координационный совет, проектные группы, родительские комитеты,  пожелания детей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Критерии  оценки реализации проекта: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проекта: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5. выявление творческого потенциала у детей с ограниченными возможностями здоровья, путем включения в разнообразные виды деятельности совместно со здоровыми детьми ОУ (утренники, посещение театрализованных мероприятий, викторины, тренинги, беседы и т.д.); </a:t>
            </a:r>
          </a:p>
          <a:p>
            <a:r>
              <a:rPr lang="ru-RU" sz="2000" dirty="0"/>
              <a:t>6. анализ комплексной диагностики развития ребенка;</a:t>
            </a:r>
          </a:p>
          <a:p>
            <a:r>
              <a:rPr lang="ru-RU" sz="2000" dirty="0"/>
              <a:t>7. разработка модели взаимодействия с родителями и социумом, успешной социализации детей в социуме;</a:t>
            </a:r>
          </a:p>
          <a:p>
            <a:r>
              <a:rPr lang="ru-RU" sz="2000" dirty="0"/>
              <a:t>8.обеспечение повышения профессиональной компетентности педагогов по проблеме инклюзивного образования;</a:t>
            </a:r>
          </a:p>
          <a:p>
            <a:r>
              <a:rPr lang="ru-RU" sz="2000" dirty="0"/>
              <a:t>9. выявление творческого потенциала у детей с ограниченными возможностями здоровья, путем включения в разнообразные виды деятельности совместно со здоровыми детьми ОУ (утренники, посещение театрализованных  мероприятий, викторины, тренинги, беседы и т.д.)</a:t>
            </a:r>
          </a:p>
        </p:txBody>
      </p:sp>
    </p:spTree>
    <p:extLst>
      <p:ext uri="{BB962C8B-B14F-4D97-AF65-F5344CB8AC3E}">
        <p14:creationId xmlns:p14="http://schemas.microsoft.com/office/powerpoint/2010/main" val="18327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Критерии  оценки реализации проекта: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90722"/>
              </p:ext>
            </p:extLst>
          </p:nvPr>
        </p:nvGraphicFramePr>
        <p:xfrm>
          <a:off x="457200" y="1124745"/>
          <a:ext cx="8229600" cy="4872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18009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Междисциплинарный подход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Междисциплинарное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проведение и обсуждение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диагностики, составления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 реализации ИОП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4407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Вариативность в организации процессов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обучения и воспитания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Вариативные образовательные программы,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приемы, методы образования, вариативная образовательная среда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8009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Партнерское взаимодействие с семьей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партнерских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 взаимодействия с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семьей, участие родителей в жизни школы, консультации родителей по 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волнующим их вопросам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1611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Динамическое развитие образовательной модели инклюзивного пространства школы</a:t>
                      </a:r>
                      <a:endParaRPr lang="ru-RU" sz="120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Выстраивание образовательного процесса в соответствии с потребностями детского контингента, изменение образовательных 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условий в связи с диагностикой образовательных потребностей</a:t>
                      </a:r>
                      <a:endParaRPr lang="ru-RU" sz="1200" dirty="0">
                        <a:effectLst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9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Сроки </a:t>
            </a:r>
            <a:r>
              <a:rPr lang="ru-RU" b="1" dirty="0" smtClean="0"/>
              <a:t>реализации</a:t>
            </a:r>
            <a:br>
              <a:rPr lang="ru-RU" b="1" dirty="0" smtClean="0"/>
            </a:br>
            <a:r>
              <a:rPr lang="ru-RU" dirty="0" smtClean="0"/>
              <a:t>2016-2020 </a:t>
            </a:r>
            <a:r>
              <a:rPr lang="ru-RU" dirty="0" err="1"/>
              <a:t>г.г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1700808"/>
            <a:ext cx="75608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Автор – </a:t>
            </a:r>
            <a:r>
              <a:rPr lang="ru-RU" sz="2400" b="1" dirty="0" smtClean="0"/>
              <a:t>разработчик:</a:t>
            </a:r>
          </a:p>
          <a:p>
            <a:r>
              <a:rPr lang="ru-RU" sz="2400" dirty="0"/>
              <a:t>Администрация, педагогический коллектив МБОУ  СОШ </a:t>
            </a:r>
          </a:p>
          <a:p>
            <a:r>
              <a:rPr lang="ru-RU" sz="2400" dirty="0"/>
              <a:t>с. Ярославка, заместитель директора по </a:t>
            </a:r>
            <a:r>
              <a:rPr lang="ru-RU" sz="2400" dirty="0" smtClean="0"/>
              <a:t>ВР </a:t>
            </a:r>
            <a:r>
              <a:rPr lang="ru-RU" sz="2400" dirty="0"/>
              <a:t>Рухтина </a:t>
            </a:r>
            <a:r>
              <a:rPr lang="ru-RU" sz="2400" dirty="0" smtClean="0"/>
              <a:t>С.Ю.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Исполнители:</a:t>
            </a:r>
          </a:p>
          <a:p>
            <a:r>
              <a:rPr lang="ru-RU" sz="2400" dirty="0" smtClean="0"/>
              <a:t>Администрация </a:t>
            </a:r>
            <a:r>
              <a:rPr lang="ru-RU" sz="2400" dirty="0"/>
              <a:t>, педагогический, ученический, родительский коллективы МБОУ  СОШ с. Ярославка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9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Объемы и источники финансирования </a:t>
            </a:r>
            <a:r>
              <a:rPr lang="ru-RU" b="1" dirty="0" smtClean="0"/>
              <a:t>Программы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9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Финансовые поступления по федеральной программе «Доступная среда» в Республике Башкортостан, Муниципальный </a:t>
            </a:r>
            <a:r>
              <a:rPr lang="ru-RU" sz="3200" dirty="0" smtClean="0"/>
              <a:t>бюджет</a:t>
            </a:r>
          </a:p>
          <a:p>
            <a:pPr algn="ctr"/>
            <a:r>
              <a:rPr lang="ru-RU" sz="3200" b="1" dirty="0"/>
              <a:t>Система </a:t>
            </a:r>
            <a:r>
              <a:rPr lang="ru-RU" sz="3200" b="1" dirty="0" smtClean="0"/>
              <a:t>контроля</a:t>
            </a:r>
          </a:p>
          <a:p>
            <a:pPr fontAlgn="base"/>
            <a:r>
              <a:rPr lang="ru-RU" sz="3200" dirty="0"/>
              <a:t>Координацию работ и  контроль за  исполнением Проекта осуществляет администрация школы.</a:t>
            </a:r>
          </a:p>
          <a:p>
            <a:r>
              <a:rPr lang="ru-RU" sz="3200" dirty="0"/>
              <a:t>Контроль  за целевым использованием финансовых средств осуществляет директор школы.</a:t>
            </a:r>
          </a:p>
        </p:txBody>
      </p:sp>
    </p:spTree>
    <p:extLst>
      <p:ext uri="{BB962C8B-B14F-4D97-AF65-F5344CB8AC3E}">
        <p14:creationId xmlns:p14="http://schemas.microsoft.com/office/powerpoint/2010/main" val="34809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/>
              <a:t>Необходимость разработки и внедрения модели инклюзивного образования обусловлена объективными факторами: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72816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Общая численность населения  Республики Башкортостан по состоянию на 1 января 2015года -4,1 мин. человек, из них инвалидов-300,2 тысячи человек. Доля инвалидов в общей численности населения -7,3%. Среди общего количества инвалидов-4964 инвалида-колясочника,4222 инвалида по слуху,9268- инвалида по зрению.</a:t>
            </a:r>
          </a:p>
        </p:txBody>
      </p:sp>
    </p:spTree>
    <p:extLst>
      <p:ext uri="{BB962C8B-B14F-4D97-AF65-F5344CB8AC3E}">
        <p14:creationId xmlns:p14="http://schemas.microsoft.com/office/powerpoint/2010/main" val="38205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В  МБОУ СОШ  с. Ярославка  обучается 20 детей с ОВЗ из них -19 учащихся с задержкой психического развития, 1 учащийся с умственной отсталостью.</a:t>
            </a:r>
            <a:endParaRPr lang="ru-RU" sz="3600" dirty="0"/>
          </a:p>
          <a:p>
            <a:r>
              <a:rPr lang="ru-RU" sz="3600" b="1" dirty="0"/>
              <a:t>4– инвалида,  из них   2 учащихся  </a:t>
            </a:r>
            <a:r>
              <a:rPr lang="ru-RU" sz="3600" b="1" dirty="0" smtClean="0"/>
              <a:t>имеют </a:t>
            </a:r>
            <a:r>
              <a:rPr lang="ru-RU" sz="3600" b="1" dirty="0"/>
              <a:t>диагноз  </a:t>
            </a:r>
            <a:r>
              <a:rPr lang="ru-RU" sz="3600" b="1" dirty="0" err="1"/>
              <a:t>вр</a:t>
            </a:r>
            <a:r>
              <a:rPr lang="ru-RU" sz="3600" b="1" dirty="0"/>
              <a:t>. тугоухость получают образование   в школе , 2 учащихся имеют диагноз ДЦП инвалиды -колясочники обучаются на дому  с использованием дистанционных образовательных технологий.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376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32657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По результатам опроса родителей, данная услуга востребована.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Аналитические данные по состоянию и функционированию образовательного учреждения указывают, что в  МБОУ СОШ с. Ярославка  для реализации инклюзивного образования имеется ряд условий: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37112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1. </a:t>
            </a:r>
            <a:r>
              <a:rPr lang="ru-RU" sz="2800" b="1" dirty="0" err="1"/>
              <a:t>Валеологическая</a:t>
            </a:r>
            <a:r>
              <a:rPr lang="ru-RU" sz="2800" b="1" dirty="0"/>
              <a:t> направленность </a:t>
            </a:r>
            <a:r>
              <a:rPr lang="ru-RU" sz="2800" b="1" dirty="0" err="1"/>
              <a:t>воспитательно</a:t>
            </a:r>
            <a:r>
              <a:rPr lang="ru-RU" sz="2800" b="1" dirty="0"/>
              <a:t>-образовательного процесса в соответствии с образовательной программой;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75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1798</Words>
  <Application>Microsoft Office PowerPoint</Application>
  <PresentationFormat>Экран (4:3)</PresentationFormat>
  <Paragraphs>269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Муниципальное бюджетное общеобразовательное учреждение средняя общеобразовательная школа с. Ярославка муниципального района Дуванский район Республики Башкортостан</vt:lpstr>
      <vt:lpstr>Реализации проекта  «Доступная среда»  </vt:lpstr>
      <vt:lpstr>Задачи проекта:  </vt:lpstr>
      <vt:lpstr>Задачи проекта:  </vt:lpstr>
      <vt:lpstr>Сроки реализации 2016-2020 г.г.</vt:lpstr>
      <vt:lpstr>Объемы и источники финансирования Программы</vt:lpstr>
      <vt:lpstr>Необходимость разработки и внедрения модели инклюзивного образования обусловлена объективными факторами: </vt:lpstr>
      <vt:lpstr>Презентация PowerPoint</vt:lpstr>
      <vt:lpstr>Презентация PowerPoint</vt:lpstr>
      <vt:lpstr>Презентация PowerPoint</vt:lpstr>
      <vt:lpstr>В  МБОУ СОШ  с. Ярославка  проводится изменение инфраструктуры школы, оснащение учебного заведения специальным оборудованием </vt:lpstr>
      <vt:lpstr>РЕСУРСЫ МБОУ СОШ с.Ярославка, ПОДДЕРЖИВАЮЩИЕ  РЕАЛИЗАЦИЮ  ПРОГРАММЫ «Доступная среда» </vt:lpstr>
      <vt:lpstr>Противоскользящая полоса на самоклеящейся основе Рулонное резиновое противоскользящее покрытие Разделительный поручень на входную лестницу</vt:lpstr>
      <vt:lpstr>поручень для инвалидов настенный</vt:lpstr>
      <vt:lpstr>подъёмник лестничный универсальный мобильный БАРС УГП-130</vt:lpstr>
      <vt:lpstr>туалетная комната</vt:lpstr>
      <vt:lpstr>Презентация PowerPoint</vt:lpstr>
      <vt:lpstr>тренажерный зал</vt:lpstr>
      <vt:lpstr>Презентация PowerPoint</vt:lpstr>
      <vt:lpstr>Презентация PowerPoint</vt:lpstr>
      <vt:lpstr>спортивный зал</vt:lpstr>
      <vt:lpstr>медицинский кабинет</vt:lpstr>
      <vt:lpstr>Кабинет психолога</vt:lpstr>
      <vt:lpstr>компьютерный класс</vt:lpstr>
      <vt:lpstr>актовый  зал</vt:lpstr>
      <vt:lpstr>БИБЛИОТЕКА, ЧИТАЛЬНЫЙ ЗАЛ</vt:lpstr>
      <vt:lpstr>Кадровые ресурсы </vt:lpstr>
      <vt:lpstr>В школе действует служба сопровождения: </vt:lpstr>
      <vt:lpstr>Социальные партнеры  МБОУ СОШ С.ЯРОСЛАВКА </vt:lpstr>
      <vt:lpstr>Социальные партнеры  МБОУ СОШ С.ЯРОСЛАВКА</vt:lpstr>
      <vt:lpstr>Методы: </vt:lpstr>
      <vt:lpstr> Основные направления реализации программы: </vt:lpstr>
      <vt:lpstr>План реализации программы</vt:lpstr>
      <vt:lpstr>Презентация PowerPoint</vt:lpstr>
      <vt:lpstr>Презентация PowerPoint</vt:lpstr>
      <vt:lpstr>ЭТАПЫ И СРОКИ РЕАЛИЗАЦИИ ПРОГРАММЫ </vt:lpstr>
      <vt:lpstr>ОЖИДАЕМЫЕ РЕЗУЛЬТАТЫ РЕАЛИЗАЦИИ ПРОГРАММЫ</vt:lpstr>
      <vt:lpstr>ОЖИДАЕМЫЕ РЕЗУЛЬТАТЫ РЕАЛИЗАЦИИ ПРОГРАММЫ. ПРЕДПОЛАГАЕМЫЕ РЕЗУЛЬТАТЫ И ИНДИКАТОРЫ ИХ ДОСТИЖЕНИЯ</vt:lpstr>
      <vt:lpstr>Критерии  оценки реализации проекта: </vt:lpstr>
      <vt:lpstr>Критерии  оценки реализации проекта: 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18</cp:revision>
  <dcterms:created xsi:type="dcterms:W3CDTF">2016-05-08T16:25:23Z</dcterms:created>
  <dcterms:modified xsi:type="dcterms:W3CDTF">2016-05-09T15:20:57Z</dcterms:modified>
</cp:coreProperties>
</file>